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DA1490-98CB-4526-97C2-7263C667028D}">
  <a:tblStyle styleId="{8EDA1490-98CB-4526-97C2-7263C667028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33150" y="744475"/>
            <a:ext cx="4532000" cy="37224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0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1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2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3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4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5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6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7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8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9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0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1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22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" name="Google Shape;216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3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3" name="Google Shape;223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24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25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" name="Google Shape;239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26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9" name="Google Shape;249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27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" name="Google Shape;256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6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7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8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9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/>
        </p:nvSpPr>
        <p:spPr>
          <a:xfrm>
            <a:off x="0" y="-17462"/>
            <a:ext cx="9324975" cy="6858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B9A43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458787" y="2762250"/>
            <a:ext cx="8405812" cy="175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</a:pPr>
            <a:r>
              <a:rPr lang="en-US" sz="5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Russia in Transition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</a:pPr>
            <a:r>
              <a:rPr lang="en-US" sz="5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1905-1924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2"/>
          <p:cNvSpPr txBox="1"/>
          <p:nvPr/>
        </p:nvSpPr>
        <p:spPr>
          <a:xfrm>
            <a:off x="0" y="-17462"/>
            <a:ext cx="9324975" cy="6858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B9A43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22"/>
          <p:cNvSpPr txBox="1"/>
          <p:nvPr/>
        </p:nvSpPr>
        <p:spPr>
          <a:xfrm>
            <a:off x="539750" y="873125"/>
            <a:ext cx="7848600" cy="5076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revolution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36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Kerensky tried to raise troops from the front. But he could not secure help.</a:t>
            </a:r>
            <a:endParaRPr/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Troops guarding the Provisional Government surrendered.</a:t>
            </a:r>
            <a:endParaRPr/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Red Guards placed the Provisional Government under arrest.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3"/>
          <p:cNvSpPr txBox="1"/>
          <p:nvPr/>
        </p:nvSpPr>
        <p:spPr>
          <a:xfrm>
            <a:off x="0" y="-17462"/>
            <a:ext cx="9324975" cy="6858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B9A43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23"/>
          <p:cNvSpPr txBox="1"/>
          <p:nvPr/>
        </p:nvSpPr>
        <p:spPr>
          <a:xfrm>
            <a:off x="539750" y="319087"/>
            <a:ext cx="7848600" cy="61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Bolsheviks take power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36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 the same time the All-Russian Congress of Soviets – in which the Bolsheviks held 390 of the 650 seats – was meeting in Petrograd.</a:t>
            </a:r>
            <a:endParaRPr/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SRs and the Mensheviks condemned the Bolshevik takeover – they left the Congress, placing the Bolsheviks in power.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4"/>
          <p:cNvSpPr txBox="1"/>
          <p:nvPr/>
        </p:nvSpPr>
        <p:spPr>
          <a:xfrm>
            <a:off x="0" y="-17462"/>
            <a:ext cx="9324975" cy="6858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B9A43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24"/>
          <p:cNvSpPr txBox="1"/>
          <p:nvPr/>
        </p:nvSpPr>
        <p:spPr>
          <a:xfrm>
            <a:off x="539750" y="873125"/>
            <a:ext cx="7848600" cy="5076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Bolsheviks take power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36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 October 26, Lenin formed the Council of the People’s Commissars.</a:t>
            </a:r>
            <a:endParaRPr/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Lenin was head of the government.</a:t>
            </a:r>
            <a:endParaRPr/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Trotsky was Commissar for Foreign Affairs.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5"/>
          <p:cNvSpPr txBox="1"/>
          <p:nvPr/>
        </p:nvSpPr>
        <p:spPr>
          <a:xfrm>
            <a:off x="0" y="-17462"/>
            <a:ext cx="9324975" cy="6858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B9A43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25"/>
          <p:cNvSpPr txBox="1"/>
          <p:nvPr/>
        </p:nvSpPr>
        <p:spPr>
          <a:xfrm>
            <a:off x="539750" y="1703387"/>
            <a:ext cx="7848600" cy="341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Bolsheviks take power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36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Within a week of the revolution in Petrograd, the Bolsheviks took control of Moscow.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6"/>
          <p:cNvSpPr txBox="1"/>
          <p:nvPr/>
        </p:nvSpPr>
        <p:spPr>
          <a:xfrm>
            <a:off x="0" y="-17462"/>
            <a:ext cx="9324975" cy="6858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B9A43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26"/>
          <p:cNvSpPr txBox="1"/>
          <p:nvPr/>
        </p:nvSpPr>
        <p:spPr>
          <a:xfrm>
            <a:off x="539750" y="260350"/>
            <a:ext cx="7848600" cy="6738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Role of Lenin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36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 persuaded the Bolsheviks to oppose the war, unlike the SRs and Mensheviks.</a:t>
            </a:r>
            <a:endParaRPr/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 believed a workers revolution was possible.</a:t>
            </a:r>
            <a:endParaRPr/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 gave the Bolsheviks simple slogans – Peace, Land, Bread.</a:t>
            </a:r>
            <a:endParaRPr/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 helped increase party membership.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7"/>
          <p:cNvSpPr txBox="1"/>
          <p:nvPr/>
        </p:nvSpPr>
        <p:spPr>
          <a:xfrm>
            <a:off x="0" y="-17462"/>
            <a:ext cx="9324975" cy="6858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B9A43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27"/>
          <p:cNvSpPr txBox="1"/>
          <p:nvPr/>
        </p:nvSpPr>
        <p:spPr>
          <a:xfrm>
            <a:off x="539750" y="1644650"/>
            <a:ext cx="7848600" cy="3970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Role of Lenin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36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 created the Red Guard and used German money.</a:t>
            </a:r>
            <a:endParaRPr/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 was a superb orator</a:t>
            </a:r>
            <a:endParaRPr/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 had energy.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8"/>
          <p:cNvSpPr txBox="1"/>
          <p:nvPr/>
        </p:nvSpPr>
        <p:spPr>
          <a:xfrm>
            <a:off x="0" y="-17462"/>
            <a:ext cx="9324975" cy="6858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B9A43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28"/>
          <p:cNvSpPr txBox="1"/>
          <p:nvPr/>
        </p:nvSpPr>
        <p:spPr>
          <a:xfrm>
            <a:off x="539750" y="1368425"/>
            <a:ext cx="7848600" cy="4522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Bolshevik Revolution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36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Trotsky organized the takeover – refer to your earlier notes - but without Lenin the Bolsheviks would not have even tried to remove the Provisional Government.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9"/>
          <p:cNvSpPr txBox="1"/>
          <p:nvPr/>
        </p:nvSpPr>
        <p:spPr>
          <a:xfrm>
            <a:off x="0" y="-17462"/>
            <a:ext cx="9324975" cy="6858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B9A43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29"/>
          <p:cNvSpPr txBox="1"/>
          <p:nvPr/>
        </p:nvSpPr>
        <p:spPr>
          <a:xfrm>
            <a:off x="539750" y="333375"/>
            <a:ext cx="7848600" cy="5076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EXAM QUESTIONS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36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Explain the failings of the Provisional Government. [5]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36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Explain the strengths of the Bolsheviks after the February Revolution [5]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30"/>
          <p:cNvSpPr txBox="1"/>
          <p:nvPr/>
        </p:nvSpPr>
        <p:spPr>
          <a:xfrm>
            <a:off x="0" y="-17462"/>
            <a:ext cx="9324975" cy="6858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was there so</a:t>
            </a:r>
            <a:endParaRPr/>
          </a:p>
        </p:txBody>
      </p:sp>
      <p:sp>
        <p:nvSpPr>
          <p:cNvPr id="187" name="Google Shape;187;p30"/>
          <p:cNvSpPr/>
          <p:nvPr/>
        </p:nvSpPr>
        <p:spPr>
          <a:xfrm>
            <a:off x="3132137" y="2636837"/>
            <a:ext cx="2663825" cy="1368425"/>
          </a:xfrm>
          <a:prstGeom prst="ellipse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Why was there so much opposition to the Bolsheviks?</a:t>
            </a:r>
            <a:endParaRPr/>
          </a:p>
        </p:txBody>
      </p:sp>
      <p:cxnSp>
        <p:nvCxnSpPr>
          <p:cNvPr id="188" name="Google Shape;188;p30"/>
          <p:cNvCxnSpPr/>
          <p:nvPr/>
        </p:nvCxnSpPr>
        <p:spPr>
          <a:xfrm>
            <a:off x="4356100" y="188912"/>
            <a:ext cx="0" cy="2447925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89" name="Google Shape;189;p30"/>
          <p:cNvCxnSpPr/>
          <p:nvPr/>
        </p:nvCxnSpPr>
        <p:spPr>
          <a:xfrm>
            <a:off x="4427537" y="4005262"/>
            <a:ext cx="0" cy="2447925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90" name="Google Shape;190;p30"/>
          <p:cNvSpPr txBox="1"/>
          <p:nvPr/>
        </p:nvSpPr>
        <p:spPr>
          <a:xfrm>
            <a:off x="250825" y="3141662"/>
            <a:ext cx="2305050" cy="3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Economic</a:t>
            </a:r>
            <a:endParaRPr/>
          </a:p>
        </p:txBody>
      </p:sp>
      <p:sp>
        <p:nvSpPr>
          <p:cNvPr id="191" name="Google Shape;191;p30"/>
          <p:cNvSpPr txBox="1"/>
          <p:nvPr/>
        </p:nvSpPr>
        <p:spPr>
          <a:xfrm>
            <a:off x="6840537" y="3155950"/>
            <a:ext cx="2303462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Political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31"/>
          <p:cNvSpPr txBox="1"/>
          <p:nvPr/>
        </p:nvSpPr>
        <p:spPr>
          <a:xfrm>
            <a:off x="0" y="-17462"/>
            <a:ext cx="9324975" cy="6858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B9A43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97" name="Google Shape;197;p31"/>
          <p:cNvGraphicFramePr/>
          <p:nvPr/>
        </p:nvGraphicFramePr>
        <p:xfrm>
          <a:off x="250825" y="11588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{8EDA1490-98CB-4526-97C2-7263C667028D}</a:tableStyleId>
              </a:tblPr>
              <a:tblGrid>
                <a:gridCol w="1225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21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24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22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921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Group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Why were they angry with the Bolsheviks?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What were their strengths?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What were their weaknesses?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9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The Czech Legion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14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i="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The Whites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39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i="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The Greens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39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i="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Foreign Powers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/>
          <p:nvPr/>
        </p:nvSpPr>
        <p:spPr>
          <a:xfrm>
            <a:off x="0" y="-17462"/>
            <a:ext cx="9324975" cy="6858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B9A43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1" name="Google Shape;91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03350" y="836612"/>
            <a:ext cx="7348537" cy="48244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32"/>
          <p:cNvSpPr txBox="1"/>
          <p:nvPr/>
        </p:nvSpPr>
        <p:spPr>
          <a:xfrm>
            <a:off x="0" y="-17462"/>
            <a:ext cx="9324975" cy="6858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" name="Google Shape;203;p32"/>
          <p:cNvSpPr/>
          <p:nvPr/>
        </p:nvSpPr>
        <p:spPr>
          <a:xfrm>
            <a:off x="323850" y="115887"/>
            <a:ext cx="8640762" cy="6553200"/>
          </a:xfrm>
          <a:prstGeom prst="ellipse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Google Shape;204;p32"/>
          <p:cNvSpPr/>
          <p:nvPr/>
        </p:nvSpPr>
        <p:spPr>
          <a:xfrm>
            <a:off x="1403350" y="1052512"/>
            <a:ext cx="6192837" cy="4752975"/>
          </a:xfrm>
          <a:prstGeom prst="ellipse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32"/>
          <p:cNvSpPr/>
          <p:nvPr/>
        </p:nvSpPr>
        <p:spPr>
          <a:xfrm>
            <a:off x="2447925" y="1916112"/>
            <a:ext cx="3924300" cy="2808287"/>
          </a:xfrm>
          <a:prstGeom prst="ellipse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" name="Google Shape;206;p32"/>
          <p:cNvSpPr/>
          <p:nvPr/>
        </p:nvSpPr>
        <p:spPr>
          <a:xfrm>
            <a:off x="3492500" y="2600325"/>
            <a:ext cx="1943100" cy="1441450"/>
          </a:xfrm>
          <a:prstGeom prst="ellipse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33"/>
          <p:cNvSpPr txBox="1"/>
          <p:nvPr/>
        </p:nvSpPr>
        <p:spPr>
          <a:xfrm>
            <a:off x="0" y="0"/>
            <a:ext cx="9324975" cy="6858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12" name="Google Shape;212;p33"/>
          <p:cNvGraphicFramePr/>
          <p:nvPr/>
        </p:nvGraphicFramePr>
        <p:xfrm>
          <a:off x="250825" y="6921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{8EDA1490-98CB-4526-97C2-7263C667028D}</a:tableStyleId>
              </a:tblPr>
              <a:tblGrid>
                <a:gridCol w="1249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4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4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i="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Countries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i="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Explain the motive for joining the Civil War.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25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i="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The Czech Legion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09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i="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The Whites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525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i="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The Greens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509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i="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Foreign Powers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13" name="Google Shape;213;p33"/>
          <p:cNvSpPr txBox="1"/>
          <p:nvPr/>
        </p:nvSpPr>
        <p:spPr>
          <a:xfrm>
            <a:off x="468312" y="188912"/>
            <a:ext cx="8496300" cy="3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Foreign Powers fighting in the Russian Civil War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34"/>
          <p:cNvSpPr txBox="1"/>
          <p:nvPr/>
        </p:nvSpPr>
        <p:spPr>
          <a:xfrm>
            <a:off x="0" y="0"/>
            <a:ext cx="9324975" cy="6858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19" name="Google Shape;219;p34"/>
          <p:cNvGraphicFramePr/>
          <p:nvPr/>
        </p:nvGraphicFramePr>
        <p:xfrm>
          <a:off x="250825" y="6921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{8EDA1490-98CB-4526-97C2-7263C667028D}</a:tableStyleId>
              </a:tblPr>
              <a:tblGrid>
                <a:gridCol w="439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00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32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i="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Positive aspects of Trotsky’s leadership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i="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Negative aspects of Trotsky’s leadership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20" name="Google Shape;220;p34"/>
          <p:cNvSpPr txBox="1"/>
          <p:nvPr/>
        </p:nvSpPr>
        <p:spPr>
          <a:xfrm>
            <a:off x="468312" y="188912"/>
            <a:ext cx="8496300" cy="3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did Trotsky inspire the Red Army?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35"/>
          <p:cNvSpPr txBox="1"/>
          <p:nvPr/>
        </p:nvSpPr>
        <p:spPr>
          <a:xfrm>
            <a:off x="0" y="0"/>
            <a:ext cx="9324975" cy="6858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26" name="Google Shape;226;p35"/>
          <p:cNvGraphicFramePr/>
          <p:nvPr/>
        </p:nvGraphicFramePr>
        <p:xfrm>
          <a:off x="250825" y="6921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{8EDA1490-98CB-4526-97C2-7263C667028D}</a:tableStyleId>
              </a:tblPr>
              <a:tblGrid>
                <a:gridCol w="439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00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32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i="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Events leading to Tsar’s death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i="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Reasons for the Tsar’s murder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27" name="Google Shape;227;p35"/>
          <p:cNvSpPr txBox="1"/>
          <p:nvPr/>
        </p:nvSpPr>
        <p:spPr>
          <a:xfrm>
            <a:off x="468312" y="188912"/>
            <a:ext cx="8496300" cy="3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Explain why the Tsar was murdered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6"/>
          <p:cNvSpPr txBox="1"/>
          <p:nvPr/>
        </p:nvSpPr>
        <p:spPr>
          <a:xfrm>
            <a:off x="0" y="0"/>
            <a:ext cx="9324975" cy="6858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33" name="Google Shape;233;p36"/>
          <p:cNvGraphicFramePr/>
          <p:nvPr/>
        </p:nvGraphicFramePr>
        <p:xfrm>
          <a:off x="250825" y="6921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{8EDA1490-98CB-4526-97C2-7263C667028D}</a:tableStyleId>
              </a:tblPr>
              <a:tblGrid>
                <a:gridCol w="8713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32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i="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Describe what you see: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endParaRPr sz="1600" b="0" i="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endParaRPr sz="1600" b="0" i="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endParaRPr sz="1600" b="0" i="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endParaRPr sz="1600" b="0" i="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endParaRPr sz="1600" b="0" i="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endParaRPr sz="1600" b="0" i="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endParaRPr sz="1600" b="0" i="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endParaRPr sz="1600" b="0" i="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endParaRPr sz="1600" b="0" i="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endParaRPr sz="1600" b="0" i="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endParaRPr sz="1600" b="0" i="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endParaRPr sz="1600" b="0" i="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endParaRPr sz="1600" b="0" i="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endParaRPr sz="1600" b="0" i="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endParaRPr sz="1600" b="0" i="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endParaRPr sz="1600" b="0" i="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endParaRPr sz="1600" b="0" i="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endParaRPr sz="1600" b="0" i="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0" i="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What is the message of this poster?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0" i="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4" name="Google Shape;234;p36"/>
          <p:cNvSpPr txBox="1"/>
          <p:nvPr/>
        </p:nvSpPr>
        <p:spPr>
          <a:xfrm>
            <a:off x="323850" y="1042987"/>
            <a:ext cx="3311525" cy="3970337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" name="Google Shape;235;p36"/>
          <p:cNvSpPr txBox="1"/>
          <p:nvPr/>
        </p:nvSpPr>
        <p:spPr>
          <a:xfrm>
            <a:off x="468312" y="188912"/>
            <a:ext cx="8496300" cy="3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Civil War Propaganda</a:t>
            </a:r>
            <a:endParaRPr/>
          </a:p>
        </p:txBody>
      </p:sp>
      <p:pic>
        <p:nvPicPr>
          <p:cNvPr id="236" name="Google Shape;236;p3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71775" y="1484312"/>
            <a:ext cx="5903912" cy="39004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37"/>
          <p:cNvSpPr txBox="1"/>
          <p:nvPr/>
        </p:nvSpPr>
        <p:spPr>
          <a:xfrm>
            <a:off x="0" y="-17462"/>
            <a:ext cx="9324975" cy="6858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was there so</a:t>
            </a:r>
            <a:endParaRPr/>
          </a:p>
        </p:txBody>
      </p:sp>
      <p:sp>
        <p:nvSpPr>
          <p:cNvPr id="242" name="Google Shape;242;p37"/>
          <p:cNvSpPr/>
          <p:nvPr/>
        </p:nvSpPr>
        <p:spPr>
          <a:xfrm>
            <a:off x="3132137" y="2636837"/>
            <a:ext cx="2663825" cy="1368425"/>
          </a:xfrm>
          <a:prstGeom prst="ellipse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were the strengths and weaknesses of War Communism?</a:t>
            </a:r>
            <a:endParaRPr/>
          </a:p>
        </p:txBody>
      </p:sp>
      <p:cxnSp>
        <p:nvCxnSpPr>
          <p:cNvPr id="243" name="Google Shape;243;p37"/>
          <p:cNvCxnSpPr/>
          <p:nvPr/>
        </p:nvCxnSpPr>
        <p:spPr>
          <a:xfrm>
            <a:off x="4356100" y="188912"/>
            <a:ext cx="0" cy="2447925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44" name="Google Shape;244;p37"/>
          <p:cNvCxnSpPr/>
          <p:nvPr/>
        </p:nvCxnSpPr>
        <p:spPr>
          <a:xfrm>
            <a:off x="4427537" y="4005262"/>
            <a:ext cx="0" cy="2447925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45" name="Google Shape;245;p37"/>
          <p:cNvSpPr txBox="1"/>
          <p:nvPr/>
        </p:nvSpPr>
        <p:spPr>
          <a:xfrm>
            <a:off x="250825" y="3141662"/>
            <a:ext cx="2305050" cy="3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Strengths</a:t>
            </a:r>
            <a:endParaRPr/>
          </a:p>
        </p:txBody>
      </p:sp>
      <p:sp>
        <p:nvSpPr>
          <p:cNvPr id="246" name="Google Shape;246;p37"/>
          <p:cNvSpPr txBox="1"/>
          <p:nvPr/>
        </p:nvSpPr>
        <p:spPr>
          <a:xfrm>
            <a:off x="6840537" y="3155950"/>
            <a:ext cx="2303462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Weaknesses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38"/>
          <p:cNvSpPr txBox="1"/>
          <p:nvPr/>
        </p:nvSpPr>
        <p:spPr>
          <a:xfrm>
            <a:off x="0" y="-17462"/>
            <a:ext cx="9324975" cy="6858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was there so</a:t>
            </a:r>
            <a:endParaRPr/>
          </a:p>
        </p:txBody>
      </p:sp>
      <p:sp>
        <p:nvSpPr>
          <p:cNvPr id="252" name="Google Shape;252;p38"/>
          <p:cNvSpPr/>
          <p:nvPr/>
        </p:nvSpPr>
        <p:spPr>
          <a:xfrm>
            <a:off x="3132137" y="2636837"/>
            <a:ext cx="2663825" cy="1368425"/>
          </a:xfrm>
          <a:prstGeom prst="ellipse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were the weaknesses of the Whites?</a:t>
            </a:r>
            <a:endParaRPr/>
          </a:p>
        </p:txBody>
      </p:sp>
      <p:sp>
        <p:nvSpPr>
          <p:cNvPr id="253" name="Google Shape;253;p38"/>
          <p:cNvSpPr txBox="1"/>
          <p:nvPr/>
        </p:nvSpPr>
        <p:spPr>
          <a:xfrm>
            <a:off x="204787" y="6381750"/>
            <a:ext cx="8963025" cy="277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 sz="12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Using the information on the pages, create a detailed mind map to explain the weaknesses of the Whites.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39"/>
          <p:cNvSpPr txBox="1"/>
          <p:nvPr/>
        </p:nvSpPr>
        <p:spPr>
          <a:xfrm>
            <a:off x="0" y="0"/>
            <a:ext cx="9324975" cy="6858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59" name="Google Shape;259;p39"/>
          <p:cNvGraphicFramePr/>
          <p:nvPr/>
        </p:nvGraphicFramePr>
        <p:xfrm>
          <a:off x="250825" y="6921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{8EDA1490-98CB-4526-97C2-7263C667028D}</a:tableStyleId>
              </a:tblPr>
              <a:tblGrid>
                <a:gridCol w="4465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27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66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Arial"/>
                        <a:buNone/>
                      </a:pPr>
                      <a:r>
                        <a:rPr lang="en-US" sz="3200" b="1" i="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Lack of Unity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 b="1" i="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7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Arial"/>
                        <a:buNone/>
                      </a:pPr>
                      <a:r>
                        <a:rPr lang="en-US" sz="3200" b="1" i="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Geographical Spread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40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Arial"/>
                        <a:buNone/>
                      </a:pPr>
                      <a:r>
                        <a:rPr lang="en-US" sz="3200" b="1" i="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Nationalist Groups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795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Arial"/>
                        <a:buNone/>
                      </a:pPr>
                      <a:r>
                        <a:rPr lang="en-US" sz="3200" b="1" i="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Weak support from foreign powers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795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Arial"/>
                        <a:buNone/>
                      </a:pPr>
                      <a:r>
                        <a:rPr lang="en-US" sz="3200" b="1" i="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Poor leadership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60" name="Google Shape;260;p39"/>
          <p:cNvSpPr txBox="1"/>
          <p:nvPr/>
        </p:nvSpPr>
        <p:spPr>
          <a:xfrm>
            <a:off x="468312" y="188912"/>
            <a:ext cx="8496300" cy="3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Weaknesses of the Whites</a:t>
            </a:r>
            <a:endParaRPr/>
          </a:p>
        </p:txBody>
      </p:sp>
      <p:sp>
        <p:nvSpPr>
          <p:cNvPr id="261" name="Google Shape;261;p39"/>
          <p:cNvSpPr txBox="1"/>
          <p:nvPr/>
        </p:nvSpPr>
        <p:spPr>
          <a:xfrm>
            <a:off x="971550" y="6237287"/>
            <a:ext cx="7740650" cy="46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 sz="12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Arrange the weaknesses of the Whites into an order of importance – the most important should be at the top, the least important should be at the bottom.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/>
          <p:nvPr/>
        </p:nvSpPr>
        <p:spPr>
          <a:xfrm>
            <a:off x="0" y="-17462"/>
            <a:ext cx="9324975" cy="6858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B9A43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5"/>
          <p:cNvSpPr txBox="1"/>
          <p:nvPr/>
        </p:nvSpPr>
        <p:spPr>
          <a:xfrm>
            <a:off x="539750" y="41275"/>
            <a:ext cx="7848600" cy="6740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October Revolution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36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growing popularity of the Bolsheviks:</a:t>
            </a:r>
            <a:endParaRPr/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Membership of the party grew from 24,000 in February to 340,000 in October.</a:t>
            </a:r>
            <a:endParaRPr/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They had also formed their own army – the Red Guard which had been armed during the Kornilov Revolt.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/>
          <p:nvPr/>
        </p:nvSpPr>
        <p:spPr>
          <a:xfrm>
            <a:off x="0" y="-17462"/>
            <a:ext cx="9324975" cy="6858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B9A43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6"/>
          <p:cNvSpPr txBox="1"/>
          <p:nvPr/>
        </p:nvSpPr>
        <p:spPr>
          <a:xfrm>
            <a:off x="539750" y="319087"/>
            <a:ext cx="7848600" cy="61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Lenin’s Decision to seize power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36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Lenin was in exile in Finland but he was calling for a revolution.</a:t>
            </a:r>
            <a:endParaRPr/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 returned to Petrograd on October 7, 1917.</a:t>
            </a:r>
            <a:endParaRPr/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 the October 10, Lenin persuaded the party to agree to an uprising.</a:t>
            </a:r>
            <a:endParaRPr/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Kamenev and Zinoviev voiced strong objections.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/>
          <p:nvPr/>
        </p:nvSpPr>
        <p:spPr>
          <a:xfrm>
            <a:off x="0" y="-17462"/>
            <a:ext cx="9324975" cy="6858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B9A43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7"/>
          <p:cNvSpPr txBox="1"/>
          <p:nvPr/>
        </p:nvSpPr>
        <p:spPr>
          <a:xfrm>
            <a:off x="539750" y="41275"/>
            <a:ext cx="7848600" cy="6740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Lenin’s Decision to seize power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36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They wrote a letter to a newspaper which told of their objections.</a:t>
            </a:r>
            <a:endParaRPr/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alerted Kerensky who then tried to remove the Bolshevik threat – he closed down their newspapers.</a:t>
            </a:r>
            <a:endParaRPr/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 also tried to round up Bolsheviks.</a:t>
            </a:r>
            <a:endParaRPr/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Bolsheviks were forced into action.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8"/>
          <p:cNvSpPr txBox="1"/>
          <p:nvPr/>
        </p:nvSpPr>
        <p:spPr>
          <a:xfrm>
            <a:off x="0" y="-17462"/>
            <a:ext cx="9324975" cy="6858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B9A43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18"/>
          <p:cNvSpPr txBox="1"/>
          <p:nvPr/>
        </p:nvSpPr>
        <p:spPr>
          <a:xfrm>
            <a:off x="539750" y="319087"/>
            <a:ext cx="7848600" cy="61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role of Trotsky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36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August Trotsky became a member of the Bolsheviks.</a:t>
            </a:r>
            <a:endParaRPr/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Bolsheviks secured control of the Petrograd Soviet, Trotsky was elected as its leader.</a:t>
            </a:r>
            <a:endParaRPr/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October he became the dominant members of the Military Revolutionary Committee (MRC) of the Soviet.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9"/>
          <p:cNvSpPr txBox="1"/>
          <p:nvPr/>
        </p:nvSpPr>
        <p:spPr>
          <a:xfrm>
            <a:off x="0" y="-17462"/>
            <a:ext cx="9324975" cy="6858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B9A43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19"/>
          <p:cNvSpPr txBox="1"/>
          <p:nvPr/>
        </p:nvSpPr>
        <p:spPr>
          <a:xfrm>
            <a:off x="539750" y="873125"/>
            <a:ext cx="7848600" cy="5076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role of Trotsky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36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MRC – in theory – controlled 20,000 Red Guards, 60,000 Baltic sailors and 150,000 soldiers of the Petrograd garrison.</a:t>
            </a:r>
            <a:endParaRPr/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meant the Bolsheviks controlled the army and could control the city itself.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0"/>
          <p:cNvSpPr txBox="1"/>
          <p:nvPr/>
        </p:nvSpPr>
        <p:spPr>
          <a:xfrm>
            <a:off x="0" y="-17462"/>
            <a:ext cx="9324975" cy="6858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B9A43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20"/>
          <p:cNvSpPr txBox="1"/>
          <p:nvPr/>
        </p:nvSpPr>
        <p:spPr>
          <a:xfrm>
            <a:off x="539750" y="319087"/>
            <a:ext cx="7848600" cy="61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role of Trotsky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36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They started to plan for the revolution.</a:t>
            </a:r>
            <a:endParaRPr/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They reduced their demonstrations and street disturbances.</a:t>
            </a:r>
            <a:endParaRPr/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Small disciplined units of soldiers and workers were deployed.</a:t>
            </a:r>
            <a:endParaRPr/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They were going to overthrow the Provisional Government on October 24.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1"/>
          <p:cNvSpPr txBox="1"/>
          <p:nvPr/>
        </p:nvSpPr>
        <p:spPr>
          <a:xfrm>
            <a:off x="0" y="-17462"/>
            <a:ext cx="9324975" cy="6858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B9A43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21"/>
          <p:cNvSpPr txBox="1"/>
          <p:nvPr/>
        </p:nvSpPr>
        <p:spPr>
          <a:xfrm>
            <a:off x="539750" y="41275"/>
            <a:ext cx="7848600" cy="6740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revolution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36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Key buildings in Petrograd were captured – these were railway stations and telegraph offices. </a:t>
            </a:r>
            <a:endParaRPr/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Roadblocks were set up on the city’s bridges and surrounding the Winter Palace.</a:t>
            </a:r>
            <a:endParaRPr/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There was little resistance.</a:t>
            </a:r>
            <a:endParaRPr/>
          </a:p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Kerensky escaped from Petrograd on October 25, the rest of the government remained.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805</Words>
  <Application>Microsoft Office PowerPoint</Application>
  <PresentationFormat>On-screen Show (4:3)</PresentationFormat>
  <Paragraphs>136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Harris Eirian James (GwE)</dc:creator>
  <cp:lastModifiedBy>Harris Eirian James (GwE)</cp:lastModifiedBy>
  <cp:revision>1</cp:revision>
  <dcterms:modified xsi:type="dcterms:W3CDTF">2018-12-03T14:20:26Z</dcterms:modified>
</cp:coreProperties>
</file>