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8C48-B0BA-463B-812F-0D1A99392BAE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117D-5F24-49B9-9F58-AD00349F2F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7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28D117D-5F24-49B9-9F58-AD00349F2F5D}" type="slidenum">
              <a:rPr lang="en-GB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GB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2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17D-5F24-49B9-9F58-AD00349F2F5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9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9D6B-3749-4002-8B1F-34749056BCDA}" type="datetime1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3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30F-2A51-4EBB-981E-AF5DD6F02720}" type="datetime1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581A-B812-4FF2-A0ED-8623EB51346F}" type="datetime1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7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C83B-56DF-4F37-8A1D-2F0824CC5469}" type="datetime1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5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79FB-7D60-41D9-88BD-EE9BC66A5018}" type="datetime1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59A-00C4-4149-8F41-C3F685FCEF31}" type="datetime1">
              <a:rPr lang="en-GB" smtClean="0"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8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3483-35E4-479B-A681-F3E1CCD738A9}" type="datetime1">
              <a:rPr lang="en-GB" smtClean="0"/>
              <a:t>03/05/2015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3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D029-3EFA-44D6-87A2-F3C2BBA91A7D}" type="datetime1">
              <a:rPr lang="en-GB" smtClean="0"/>
              <a:t>03/05/2015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7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3E7D-5043-4D84-845D-18BC47F01531}" type="datetime1">
              <a:rPr lang="en-GB" smtClean="0"/>
              <a:t>03/05/2015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064-25BB-4110-A831-57A5C3F303CA}" type="datetime1">
              <a:rPr lang="en-GB" smtClean="0"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1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8A35-F1AF-433E-9475-F20645A65429}" type="datetime1">
              <a:rPr lang="en-GB" smtClean="0"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4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ADA-4C3B-4627-8BEA-3D72902618B1}" type="datetime1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 4.1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771F-33EA-4136-BB4E-47534EB9A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064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GB" sz="2000" b="1" i="0">
                <a:latin typeface="Calibri"/>
                <a:ea typeface="+mn-ea"/>
                <a:cs typeface="+mn-cs"/>
              </a:rPr>
              <a:t>Bloc Addysgu Prosiect Unigol Bagloriaeth Cymru Uwch</a:t>
            </a:r>
          </a:p>
          <a:p>
            <a:pPr algn="ctr" defTabSz="914400">
              <a:buNone/>
            </a:pPr>
            <a:r>
              <a:rPr lang="en-GB" sz="2000" b="1" i="0">
                <a:latin typeface="Calibri"/>
                <a:ea typeface="+mn-ea"/>
                <a:cs typeface="+mn-cs"/>
              </a:rPr>
              <a:t>Canllaw i Athrawon</a:t>
            </a:r>
          </a:p>
        </p:txBody>
      </p:sp>
      <p:pic>
        <p:nvPicPr>
          <p:cNvPr id="9220" name="Picture 4" descr="WB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04" y="1484784"/>
            <a:ext cx="4487984" cy="4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mtClean="0">
                <a:latin typeface="Calibri"/>
              </a:rPr>
              <a:t>U 4.1</a:t>
            </a:r>
            <a:endParaRPr lang="en-GB" sz="1200" b="0" i="0" dirty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en-GB" sz="4400" b="0" i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I gloi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GB" sz="3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Mae llawer o weithgareddau estyniad ar waelod y dudalen we, i ddatblygu'r sgiliau sydd eu hangen ar gyfer y Prosiect ymhellach.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GB" sz="3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Hefyd, mae hon yn wefan werth chweil i bori drwyddi er mwyn datblygu amrywiaeth o sgiliau eraill ar draws y cwricwlwm.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4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064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GB" sz="2000" b="1" i="0">
                <a:latin typeface="Calibri"/>
                <a:ea typeface="+mn-ea"/>
                <a:cs typeface="+mn-cs"/>
              </a:rPr>
              <a:t>Bloc Addysgu Prosiect Unigol Bagloriaeth Cymru Uwch</a:t>
            </a:r>
          </a:p>
          <a:p>
            <a:pPr algn="ctr" defTabSz="914400">
              <a:buNone/>
            </a:pPr>
            <a:r>
              <a:rPr lang="en-GB" sz="2000" b="1" i="0">
                <a:latin typeface="Calibri"/>
                <a:ea typeface="+mn-ea"/>
                <a:cs typeface="+mn-cs"/>
              </a:rPr>
              <a:t>Canllaw i Athrawon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5" y="1232395"/>
            <a:ext cx="78877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defTabSz="914400">
              <a:buFont typeface="Arial"/>
              <a:buChar char="•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Bydd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y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canlynol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yn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rhoi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arweiniad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gyfer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bloc o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wersi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Mae'r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rhain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wedi'u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dylunio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gael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eu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darparu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mewn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10 x slot 50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munud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 Mae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dilyniant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y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gwersi'n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caniatáu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disgyblion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ymchwilio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bwnc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moeseg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 smtClean="0">
                <a:latin typeface="Calibri"/>
                <a:ea typeface="+mn-ea"/>
                <a:cs typeface="+mn-cs"/>
              </a:rPr>
              <a:t>lawrlwytho</a:t>
            </a:r>
            <a:r>
              <a:rPr lang="en-GB" sz="1600" b="0" i="0" dirty="0" smtClean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 smtClean="0">
                <a:latin typeface="Calibri"/>
                <a:ea typeface="+mn-ea"/>
                <a:cs typeface="+mn-cs"/>
              </a:rPr>
              <a:t>cerddoriaeth</a:t>
            </a:r>
            <a:r>
              <a:rPr lang="en-GB" sz="1600" b="0" i="0" dirty="0" smtClean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chael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trafodaeth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am y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pwnc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  Does dim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rhaid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disgyblion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gynnal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y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drafodaeth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fel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cynnyrch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terfynol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 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Mae'r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broses,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sgiliau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gaiff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y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dysgwr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o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ddilyn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y broses hon,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yn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bwysicach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</a:t>
            </a:r>
          </a:p>
          <a:p>
            <a:pPr marL="283464" indent="-283464" algn="l" defTabSz="914400">
              <a:buFont typeface="Arial"/>
              <a:buChar char="•"/>
            </a:pPr>
            <a:r>
              <a:rPr lang="en-GB" sz="1600" b="0" i="0" dirty="0">
                <a:latin typeface="Calibri"/>
                <a:ea typeface="+mn-ea"/>
                <a:cs typeface="+mn-cs"/>
              </a:rPr>
              <a:t>Mae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hwn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yn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ddull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rhyngweithiol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sy'n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defnyddio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un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prif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safle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dolenni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at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adnoddau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eraill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  Mae un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ddolen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arbennig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o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dda'n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 smtClean="0">
                <a:latin typeface="Calibri"/>
                <a:ea typeface="+mn-ea"/>
                <a:cs typeface="+mn-cs"/>
              </a:rPr>
              <a:t>arwain</a:t>
            </a:r>
            <a:r>
              <a:rPr lang="en-GB" sz="1600" b="0" i="0" dirty="0" smtClean="0">
                <a:latin typeface="Calibri"/>
                <a:ea typeface="+mn-ea"/>
                <a:cs typeface="+mn-cs"/>
              </a:rPr>
              <a:t> at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wers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Ymchwilio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ar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y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Rhyngrwyd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: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Gwerthuso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Tudalennau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Gwe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ar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gyfer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Casgliad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1" i="0" dirty="0" err="1">
                <a:latin typeface="Calibri"/>
                <a:ea typeface="+mn-ea"/>
                <a:cs typeface="+mn-cs"/>
              </a:rPr>
              <a:t>Dosbarth</a:t>
            </a:r>
            <a:r>
              <a:rPr lang="en-GB" sz="1600" b="1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sydd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gael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yr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un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safle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</a:t>
            </a:r>
          </a:p>
          <a:p>
            <a:pPr marL="283464" indent="-283464" algn="l" defTabSz="914400">
              <a:buFont typeface="Arial"/>
              <a:buChar char="•"/>
            </a:pPr>
            <a:endParaRPr lang="en-US" sz="1600" dirty="0" smtClean="0"/>
          </a:p>
          <a:p>
            <a:pPr marL="283464" indent="-283464" algn="l" defTabSz="914400">
              <a:buFont typeface="Arial"/>
              <a:buChar char="•"/>
            </a:pPr>
            <a:r>
              <a:rPr lang="en-GB" sz="1600" b="0" i="0" dirty="0">
                <a:latin typeface="Calibri"/>
                <a:ea typeface="+mn-ea"/>
                <a:cs typeface="+mn-cs"/>
              </a:rPr>
              <a:t>Mae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dolenni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at y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wefan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wedi'u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cynnwys</a:t>
            </a:r>
            <a:endParaRPr lang="en-GB" sz="1600" b="0" i="0" dirty="0">
              <a:latin typeface="Calibri"/>
              <a:ea typeface="+mn-ea"/>
              <a:cs typeface="+mn-cs"/>
            </a:endParaRPr>
          </a:p>
          <a:p>
            <a:pPr marL="283464" indent="-283464" algn="l" defTabSz="914400">
              <a:buFont typeface="Arial"/>
              <a:buChar char="•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Cynghorir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canolfannau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addasu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weddu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dysgwr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/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lleoliad</a:t>
            </a:r>
            <a:endParaRPr lang="en-GB" sz="1600" b="0" i="0" dirty="0">
              <a:latin typeface="Calibri"/>
              <a:ea typeface="+mn-ea"/>
              <a:cs typeface="+mn-cs"/>
            </a:endParaRPr>
          </a:p>
          <a:p>
            <a:pPr marL="283464" indent="-283464" algn="l" defTabSz="914400">
              <a:buFont typeface="Arial"/>
              <a:buChar char="•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Er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mai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gwefan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Cyfrwng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Saesneg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ddefnyddir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gellid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ei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defnyddio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fel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llwyfan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i'w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addasu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i'r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Gymraeg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.</a:t>
            </a:r>
          </a:p>
          <a:p>
            <a:pPr marL="283464" indent="-283464" algn="l" defTabSz="914400">
              <a:buFont typeface="Arial"/>
              <a:buChar char="•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Mae'r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sesiynau'n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hwyluso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datblygiad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smtClean="0">
                <a:latin typeface="Calibri"/>
                <a:ea typeface="+mn-ea"/>
                <a:cs typeface="+mn-cs"/>
              </a:rPr>
              <a:t> y </a:t>
            </a:r>
            <a:r>
              <a:rPr lang="en-GB" sz="1600" b="0" i="0" dirty="0" err="1" smtClean="0">
                <a:latin typeface="Calibri"/>
                <a:ea typeface="+mn-ea"/>
                <a:cs typeface="+mn-cs"/>
              </a:rPr>
              <a:t>canlynol</a:t>
            </a:r>
            <a:endParaRPr lang="en-GB" sz="1600" b="0" i="0" dirty="0">
              <a:latin typeface="Calibri"/>
              <a:ea typeface="+mn-ea"/>
              <a:cs typeface="+mn-cs"/>
            </a:endParaRPr>
          </a:p>
          <a:p>
            <a:pPr marL="283464" indent="-283464" algn="l" defTabSz="914400">
              <a:buFont typeface="Wingdings"/>
              <a:buChar char="v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Asesu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Beirniadol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datblygu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Dadleuon</a:t>
            </a:r>
            <a:endParaRPr lang="en-GB" sz="1600" b="0" i="0" dirty="0">
              <a:latin typeface="Calibri"/>
              <a:ea typeface="+mn-ea"/>
              <a:cs typeface="+mn-cs"/>
            </a:endParaRPr>
          </a:p>
          <a:p>
            <a:pPr marL="283464" indent="-283464" algn="l" defTabSz="914400">
              <a:buFont typeface="Wingdings"/>
              <a:buChar char="v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Canfod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gwybodaeth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allweddol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am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ffactorau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gan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gynnwys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 smtClean="0">
                <a:latin typeface="Calibri"/>
                <a:ea typeface="+mn-ea"/>
                <a:cs typeface="+mn-cs"/>
              </a:rPr>
              <a:t>canlyniadau</a:t>
            </a:r>
            <a:r>
              <a:rPr lang="en-GB" sz="1600" b="0" i="0" dirty="0" smtClean="0">
                <a:latin typeface="Calibri"/>
                <a:ea typeface="+mn-ea"/>
                <a:cs typeface="+mn-cs"/>
              </a:rPr>
              <a:t>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nodweddion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tebyg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gwahanol</a:t>
            </a:r>
            <a:endParaRPr lang="en-GB" sz="1600" b="0" i="0" dirty="0">
              <a:latin typeface="Calibri"/>
              <a:ea typeface="+mn-ea"/>
              <a:cs typeface="+mn-cs"/>
            </a:endParaRPr>
          </a:p>
          <a:p>
            <a:pPr marL="283464" indent="-283464" algn="l" defTabSz="914400">
              <a:buFont typeface="Wingdings"/>
              <a:buChar char="v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Ffurfio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barn</a:t>
            </a:r>
          </a:p>
          <a:p>
            <a:pPr marL="283464" indent="-283464" algn="l" defTabSz="914400">
              <a:buFont typeface="Wingdings"/>
              <a:buChar char="v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Dadansoddi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hygrededd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gwybodaeth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a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ffynonellau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cylchrediad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ehangder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dilysrwydd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dibynadwyedd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,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rhagfarn</a:t>
            </a:r>
            <a:endParaRPr lang="en-GB" sz="1600" b="0" i="0" dirty="0">
              <a:latin typeface="Calibri"/>
              <a:ea typeface="+mn-ea"/>
              <a:cs typeface="+mn-cs"/>
            </a:endParaRPr>
          </a:p>
          <a:p>
            <a:pPr marL="283464" indent="-283464" algn="l" defTabSz="914400">
              <a:buFont typeface="Wingdings"/>
              <a:buChar char="v"/>
            </a:pPr>
            <a:r>
              <a:rPr lang="en-GB" sz="1600" b="0" i="0" dirty="0" err="1">
                <a:latin typeface="Calibri"/>
                <a:ea typeface="+mn-ea"/>
                <a:cs typeface="+mn-cs"/>
              </a:rPr>
              <a:t>Mae'r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cydrannau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hyn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yn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bodloni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meini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prawf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1600" b="0" i="0" dirty="0" err="1">
                <a:latin typeface="Calibri"/>
                <a:ea typeface="+mn-ea"/>
                <a:cs typeface="+mn-cs"/>
              </a:rPr>
              <a:t>asesu</a:t>
            </a:r>
            <a:r>
              <a:rPr lang="en-GB" sz="1600" b="0" i="0" dirty="0">
                <a:latin typeface="Calibri"/>
                <a:ea typeface="+mn-ea"/>
                <a:cs typeface="+mn-cs"/>
              </a:rPr>
              <a:t> DD2, DD3, DD5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dirty="0" smtClean="0">
                <a:latin typeface="Calibri"/>
              </a:rPr>
              <a:t>U </a:t>
            </a:r>
            <a:r>
              <a:rPr lang="en-GB" sz="1200" b="0" i="0" dirty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4.1</a:t>
            </a:r>
            <a:endParaRPr lang="en-GB" sz="1200" b="0" i="0" dirty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3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7" y="515291"/>
            <a:ext cx="4320480" cy="242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86997" y="515291"/>
            <a:ext cx="1325163" cy="897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184" y="3326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Dyma dudalen gartref y 10 sesiwn.  Mae'n werth pori drwyddi.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6020" y="3429000"/>
            <a:ext cx="321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http://www.readwritethink.org/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22901" y="3284984"/>
            <a:ext cx="1526677" cy="335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Cyfeiriad gwe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61353" r="67192" b="11800"/>
          <a:stretch/>
        </p:blipFill>
        <p:spPr bwMode="auto">
          <a:xfrm>
            <a:off x="351174" y="4005064"/>
            <a:ext cx="4320480" cy="23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4703524" y="4332490"/>
            <a:ext cx="140605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8184" y="40050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Rhowch </a:t>
            </a:r>
            <a:r>
              <a:rPr lang="en-GB" sz="1800" b="0" i="0" smtClean="0">
                <a:latin typeface="Calibri"/>
                <a:ea typeface="+mn-ea"/>
                <a:cs typeface="+mn-cs"/>
              </a:rPr>
              <a:t>hyn </a:t>
            </a:r>
            <a:r>
              <a:rPr lang="en-GB" sz="1800" b="0" i="0">
                <a:latin typeface="Calibri"/>
                <a:ea typeface="+mn-ea"/>
                <a:cs typeface="+mn-cs"/>
              </a:rPr>
              <a:t>yn y bar chwilio a bydd yn mynd â chi i'r dudalen briodol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3057" r="11204" b="14880"/>
          <a:stretch/>
        </p:blipFill>
        <p:spPr bwMode="auto">
          <a:xfrm>
            <a:off x="145143" y="260648"/>
            <a:ext cx="7307177" cy="30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72200" y="3337678"/>
            <a:ext cx="360040" cy="955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35696" y="429309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Bydd clicio "Instructional Plan" yn mynd â chi at gynllun fesul gwers</a:t>
            </a:r>
          </a:p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Mae "Related Resources" yn mynd â chi at unrhyw beth y gallai fod angen i chi ei argraffu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6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r="35077"/>
          <a:stretch/>
        </p:blipFill>
        <p:spPr bwMode="auto">
          <a:xfrm>
            <a:off x="3203848" y="188640"/>
            <a:ext cx="5603507" cy="43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7704" y="620688"/>
            <a:ext cx="129614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92696"/>
            <a:ext cx="2376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Dyma dudalen o sesiwn dau.  Nodyn o rybudd, nid yw dwy o'r dolenni ar y wefan yn weithredol mwyach.  Mae angen i'r disgyblion ganfod pa rai yw'r rhain, a mynd ati i ddod o hyd i ddwy arall i gymryd eu lle.  Mae hyn yn ymarfer defnyddiol i'w helpu i ymdrin â phroblemau y gallent eu cael wrth ymchwilio ar gyfer eu Prosiect eu hunain!</a:t>
            </a:r>
          </a:p>
          <a:p>
            <a:pPr algn="l" defTabSz="914400">
              <a:buNone/>
            </a:pPr>
            <a:r>
              <a:rPr lang="en-GB" sz="1800" b="1" i="0">
                <a:latin typeface="Calibri"/>
                <a:ea typeface="+mn-ea"/>
                <a:cs typeface="+mn-cs"/>
              </a:rPr>
              <a:t>Er gwybodaeth i athrawon – y ddwy gyntaf yw'r rhai sydd ddim yn bodoli mwyach.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34073" b="10516"/>
          <a:stretch/>
        </p:blipFill>
        <p:spPr bwMode="auto">
          <a:xfrm>
            <a:off x="179512" y="277421"/>
            <a:ext cx="4663578" cy="31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05959" y="2564904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2080" y="26729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Mae'r blwch hwn yn ymddangos ac yn galluogi disgyblion i wneud nodiadau wrth iddynt archwilio gwefan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2026" r="18801" b="10511"/>
          <a:stretch/>
        </p:blipFill>
        <p:spPr bwMode="auto">
          <a:xfrm>
            <a:off x="467544" y="3933056"/>
            <a:ext cx="2952328" cy="19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19872" y="4042257"/>
            <a:ext cx="112459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4011" y="4402297"/>
            <a:ext cx="378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Mae hwn yn ymddangos yn sesiwn chwech.  Bydd y disgyblion yn llenwi hwn ar-lein ac yn gallu argraffu eu darn gorffenedig.  Mae hwn yn offeryn cynllunio 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17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12104" r="16782" b="11174"/>
          <a:stretch/>
        </p:blipFill>
        <p:spPr bwMode="auto">
          <a:xfrm>
            <a:off x="179512" y="260648"/>
            <a:ext cx="46512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t="10134" r="19227" b="14109"/>
          <a:stretch/>
        </p:blipFill>
        <p:spPr bwMode="auto">
          <a:xfrm>
            <a:off x="525886" y="3645024"/>
            <a:ext cx="3958500" cy="26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36232" y="1016732"/>
            <a:ext cx="546793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3025" y="548680"/>
            <a:ext cx="34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Cam nesaf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72138" y="3933056"/>
            <a:ext cx="728187" cy="30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3025" y="3645024"/>
            <a:ext cx="32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Yna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5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0119" r="19459" b="14286"/>
          <a:stretch/>
        </p:blipFill>
        <p:spPr bwMode="auto">
          <a:xfrm>
            <a:off x="251520" y="332656"/>
            <a:ext cx="4986851" cy="33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27984" y="3707417"/>
            <a:ext cx="1296144" cy="1593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8024" y="530120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Mae cysyniad sylfaenol iawn o gasgliad yn cael ei archwilio yma, ond bydd yn galluogi'r disgyblion i feddwl am yr hyn y bydd angen iddynt ei wneud, ond yn fanylach yn nes ymlaen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5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12103" r="7077" b="5478"/>
          <a:stretch/>
        </p:blipFill>
        <p:spPr bwMode="auto">
          <a:xfrm>
            <a:off x="179512" y="548680"/>
            <a:ext cx="6487013" cy="344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99792" y="3990110"/>
            <a:ext cx="2160240" cy="1095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9792" y="5085184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0" i="0">
                <a:latin typeface="Calibri"/>
                <a:ea typeface="+mn-ea"/>
                <a:cs typeface="+mn-cs"/>
              </a:rPr>
              <a:t>Mae hwn yn rhan o sesiwn saith ac mae wedi'i gynllunio i asesu cymheiriaid yn y drafodaeth ei hun.  Mae ganddo werth, fodd bynnag, fel offeryn addysgu a dysgu i'w ddefnyddio yng nghyd-destun y prosiect ysgrifenedig. (Maddeuwch y sillafu Americanaidd.  Safle Americanaidd yw hwn!)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buNone/>
            </a:pPr>
            <a:r>
              <a:rPr lang="en-GB" sz="1200" b="0" i="0" smtClean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rPr>
              <a:t>U 4.1</a:t>
            </a:r>
            <a:endParaRPr lang="en-GB" sz="1200" b="0" i="0"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3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592</Words>
  <Application>Microsoft Office PowerPoint</Application>
  <PresentationFormat>On-screen Show (4:3)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gloi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CAndrew</dc:creator>
  <cp:lastModifiedBy>Hywel Parry</cp:lastModifiedBy>
  <cp:revision>16</cp:revision>
  <dcterms:created xsi:type="dcterms:W3CDTF">2015-02-13T09:17:04Z</dcterms:created>
  <dcterms:modified xsi:type="dcterms:W3CDTF">2015-05-03T17:56:09Z</dcterms:modified>
</cp:coreProperties>
</file>