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5" r:id="rId8"/>
    <p:sldId id="266" r:id="rId9"/>
    <p:sldId id="267" r:id="rId10"/>
    <p:sldId id="268" r:id="rId11"/>
    <p:sldId id="264" r:id="rId12"/>
    <p:sldId id="262" r:id="rId13"/>
    <p:sldId id="263" r:id="rId14"/>
    <p:sldId id="269" r:id="rId15"/>
    <p:sldId id="271" r:id="rId16"/>
    <p:sldId id="272" r:id="rId17"/>
    <p:sldId id="273" r:id="rId18"/>
    <p:sldId id="274" r:id="rId19"/>
    <p:sldId id="270" r:id="rId20"/>
    <p:sldId id="275" r:id="rId21"/>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142" y="-10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AA6A3-AA2B-487E-8F12-3F0DB7839327}" type="datetimeFigureOut">
              <a:rPr lang="en-GB" smtClean="0"/>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19643-7CC2-4436-9DFF-B553D945B7E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AA6A3-AA2B-487E-8F12-3F0DB7839327}" type="datetimeFigureOut">
              <a:rPr lang="en-GB" smtClean="0"/>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19643-7CC2-4436-9DFF-B553D945B7E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4AA6A3-AA2B-487E-8F12-3F0DB7839327}" type="datetimeFigureOut">
              <a:rPr lang="en-GB" smtClean="0"/>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19643-7CC2-4436-9DFF-B553D945B7EF}"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AA6A3-AA2B-487E-8F12-3F0DB7839327}" type="datetimeFigureOut">
              <a:rPr lang="en-GB" smtClean="0"/>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19643-7CC2-4436-9DFF-B553D945B7EF}"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AA6A3-AA2B-487E-8F12-3F0DB7839327}" type="datetimeFigureOut">
              <a:rPr lang="en-GB" smtClean="0"/>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19643-7CC2-4436-9DFF-B553D945B7E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B4AA6A3-AA2B-487E-8F12-3F0DB7839327}" type="datetimeFigureOut">
              <a:rPr lang="en-GB" smtClean="0"/>
              <a:t>27/02/2015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19643-7CC2-4436-9DFF-B553D945B7EF}"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AA6A3-AA2B-487E-8F12-3F0DB7839327}" type="datetimeFigureOut">
              <a:rPr lang="en-GB" smtClean="0"/>
              <a:t>27/02/2015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419643-7CC2-4436-9DFF-B553D945B7E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AA6A3-AA2B-487E-8F12-3F0DB7839327}" type="datetimeFigureOut">
              <a:rPr lang="en-GB" smtClean="0"/>
              <a:t>27/02/2015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419643-7CC2-4436-9DFF-B553D945B7E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4AA6A3-AA2B-487E-8F12-3F0DB7839327}" type="datetimeFigureOut">
              <a:rPr lang="en-GB" smtClean="0"/>
              <a:t>27/02/2015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419643-7CC2-4436-9DFF-B553D945B7E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4AA6A3-AA2B-487E-8F12-3F0DB7839327}" type="datetimeFigureOut">
              <a:rPr lang="en-GB" smtClean="0"/>
              <a:t>27/02/2015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19643-7CC2-4436-9DFF-B553D945B7EF}"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AA6A3-AA2B-487E-8F12-3F0DB7839327}" type="datetimeFigureOut">
              <a:rPr lang="en-GB" smtClean="0"/>
              <a:t>27/02/2015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19643-7CC2-4436-9DFF-B553D945B7EF}"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4AA6A3-AA2B-487E-8F12-3F0DB7839327}" type="datetimeFigureOut">
              <a:rPr lang="en-GB" smtClean="0"/>
              <a:t>27/02/2015</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3419643-7CC2-4436-9DFF-B553D945B7EF}"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Trebuchet MS" panose="020B0603020202020204" pitchFamily="34" charset="0"/>
              </a:rPr>
              <a:t>Linking GCSE, Thinking Skills and the PISA Reading Literacy Framework </a:t>
            </a:r>
            <a:endParaRPr lang="en-GB" dirty="0">
              <a:latin typeface="Trebuchet MS" panose="020B0603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2500" y="3711080"/>
            <a:ext cx="3816424" cy="269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52325" y="4149080"/>
            <a:ext cx="2024131" cy="1569660"/>
          </a:xfrm>
          <a:prstGeom prst="rect">
            <a:avLst/>
          </a:prstGeom>
          <a:noFill/>
        </p:spPr>
        <p:txBody>
          <a:bodyPr wrap="square" rtlCol="0">
            <a:spAutoFit/>
          </a:bodyPr>
          <a:lstStyle/>
          <a:p>
            <a:pPr algn="ctr"/>
            <a:r>
              <a:rPr lang="en-GB" sz="3200" dirty="0" smtClean="0">
                <a:solidFill>
                  <a:schemeClr val="bg1"/>
                </a:solidFill>
              </a:rPr>
              <a:t>10 Chwefror 2015</a:t>
            </a:r>
            <a:endParaRPr lang="en-GB" sz="3200" dirty="0">
              <a:solidFill>
                <a:schemeClr val="bg1"/>
              </a:solidFill>
            </a:endParaRPr>
          </a:p>
        </p:txBody>
      </p:sp>
      <p:grpSp>
        <p:nvGrpSpPr>
          <p:cNvPr id="5" name="Group 4"/>
          <p:cNvGrpSpPr/>
          <p:nvPr/>
        </p:nvGrpSpPr>
        <p:grpSpPr>
          <a:xfrm>
            <a:off x="107504" y="5443987"/>
            <a:ext cx="2540695" cy="1229994"/>
            <a:chOff x="0" y="5621440"/>
            <a:chExt cx="2540695" cy="12299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59308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latin typeface="Trebuchet MS" panose="020B0603020202020204" pitchFamily="34" charset="0"/>
              </a:rPr>
              <a:t>Year 9 </a:t>
            </a:r>
            <a:r>
              <a:rPr lang="en-GB" dirty="0" err="1" smtClean="0">
                <a:latin typeface="Trebuchet MS" panose="020B0603020202020204" pitchFamily="34" charset="0"/>
              </a:rPr>
              <a:t>Ysgol</a:t>
            </a:r>
            <a:r>
              <a:rPr lang="en-GB" dirty="0" smtClean="0">
                <a:latin typeface="Trebuchet MS" panose="020B0603020202020204" pitchFamily="34" charset="0"/>
              </a:rPr>
              <a:t> Bryn Elian pupils have been using and producing maps within the units of work we </a:t>
            </a:r>
            <a:r>
              <a:rPr lang="en-GB" dirty="0" smtClean="0">
                <a:latin typeface="Trebuchet MS" panose="020B0603020202020204" pitchFamily="34" charset="0"/>
              </a:rPr>
              <a:t>are currently </a:t>
            </a:r>
            <a:r>
              <a:rPr lang="en-GB" dirty="0" smtClean="0">
                <a:latin typeface="Trebuchet MS" panose="020B0603020202020204" pitchFamily="34" charset="0"/>
              </a:rPr>
              <a:t>developing and trialling. </a:t>
            </a:r>
          </a:p>
          <a:p>
            <a:r>
              <a:rPr lang="en-GB" dirty="0" smtClean="0">
                <a:latin typeface="Trebuchet MS" panose="020B0603020202020204" pitchFamily="34" charset="0"/>
              </a:rPr>
              <a:t>They have you used the Thinking Maps along with Concept Maps and the Lotus Diagram. </a:t>
            </a:r>
          </a:p>
          <a:p>
            <a:endParaRPr lang="en-GB" dirty="0"/>
          </a:p>
        </p:txBody>
      </p:sp>
      <p:sp>
        <p:nvSpPr>
          <p:cNvPr id="2" name="Title 1"/>
          <p:cNvSpPr>
            <a:spLocks noGrp="1"/>
          </p:cNvSpPr>
          <p:nvPr>
            <p:ph type="title"/>
          </p:nvPr>
        </p:nvSpPr>
        <p:spPr/>
        <p:txBody>
          <a:bodyPr/>
          <a:lstStyle/>
          <a:p>
            <a:r>
              <a:rPr lang="en-GB" dirty="0" smtClean="0">
                <a:latin typeface="Trebuchet MS" panose="020B0603020202020204" pitchFamily="34" charset="0"/>
              </a:rPr>
              <a:t>Thinking Maps</a:t>
            </a:r>
            <a:endParaRPr lang="en-GB" dirty="0">
              <a:latin typeface="Trebuchet MS" panose="020B0603020202020204" pitchFamily="34" charset="0"/>
            </a:endParaRPr>
          </a:p>
        </p:txBody>
      </p:sp>
      <p:grpSp>
        <p:nvGrpSpPr>
          <p:cNvPr id="4" name="Group 3"/>
          <p:cNvGrpSpPr/>
          <p:nvPr/>
        </p:nvGrpSpPr>
        <p:grpSpPr>
          <a:xfrm>
            <a:off x="107504" y="5443987"/>
            <a:ext cx="2540695" cy="1229994"/>
            <a:chOff x="0" y="5621440"/>
            <a:chExt cx="2540695" cy="122999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71869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ject 2"/>
          <p:cNvPicPr>
            <a:picLocks noChangeArrowheads="1"/>
          </p:cNvPicPr>
          <p:nvPr/>
        </p:nvPicPr>
        <p:blipFill>
          <a:blip r:embed="rId2">
            <a:extLst>
              <a:ext uri="{28A0092B-C50C-407E-A947-70E740481C1C}">
                <a14:useLocalDpi xmlns:a14="http://schemas.microsoft.com/office/drawing/2010/main" val="0"/>
              </a:ext>
            </a:extLst>
          </a:blip>
          <a:srcRect t="-2641" b="-203"/>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1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ject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4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a:xfrm>
            <a:off x="74613" y="0"/>
            <a:ext cx="8686800" cy="6789421"/>
            <a:chOff x="228600" y="133983"/>
            <a:chExt cx="8686800" cy="6419217"/>
          </a:xfrm>
        </p:grpSpPr>
        <p:sp>
          <p:nvSpPr>
            <p:cNvPr id="3" name="Oval 2"/>
            <p:cNvSpPr/>
            <p:nvPr/>
          </p:nvSpPr>
          <p:spPr>
            <a:xfrm>
              <a:off x="1981200" y="2895600"/>
              <a:ext cx="1600200" cy="15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4" name="Oval 3"/>
            <p:cNvSpPr/>
            <p:nvPr/>
          </p:nvSpPr>
          <p:spPr>
            <a:xfrm>
              <a:off x="5715000" y="2895600"/>
              <a:ext cx="1600200" cy="15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5" name="Oval 4"/>
            <p:cNvSpPr/>
            <p:nvPr/>
          </p:nvSpPr>
          <p:spPr>
            <a:xfrm>
              <a:off x="4114800" y="9906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6" name="Oval 5"/>
            <p:cNvSpPr/>
            <p:nvPr/>
          </p:nvSpPr>
          <p:spPr>
            <a:xfrm>
              <a:off x="1219200" y="9906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7" name="Oval 6"/>
            <p:cNvSpPr/>
            <p:nvPr/>
          </p:nvSpPr>
          <p:spPr>
            <a:xfrm>
              <a:off x="1143000" y="48006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8" name="Oval 7"/>
            <p:cNvSpPr/>
            <p:nvPr/>
          </p:nvSpPr>
          <p:spPr>
            <a:xfrm>
              <a:off x="228600" y="30480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9" name="Oval 8"/>
            <p:cNvSpPr/>
            <p:nvPr/>
          </p:nvSpPr>
          <p:spPr>
            <a:xfrm>
              <a:off x="6705600" y="9144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10" name="Oval 9"/>
            <p:cNvSpPr/>
            <p:nvPr/>
          </p:nvSpPr>
          <p:spPr>
            <a:xfrm>
              <a:off x="7620000" y="29718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11" name="Oval 10"/>
            <p:cNvSpPr/>
            <p:nvPr/>
          </p:nvSpPr>
          <p:spPr>
            <a:xfrm>
              <a:off x="6705600" y="47244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sp>
          <p:nvSpPr>
            <p:cNvPr id="12" name="Oval 11"/>
            <p:cNvSpPr/>
            <p:nvPr/>
          </p:nvSpPr>
          <p:spPr>
            <a:xfrm>
              <a:off x="4038600" y="52578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cxnSp>
          <p:nvCxnSpPr>
            <p:cNvPr id="13" name="Straight Connector 12"/>
            <p:cNvCxnSpPr>
              <a:stCxn id="3" idx="7"/>
              <a:endCxn id="5" idx="3"/>
            </p:cNvCxnSpPr>
            <p:nvPr/>
          </p:nvCxnSpPr>
          <p:spPr>
            <a:xfrm rot="5400000" flipH="1" flipV="1">
              <a:off x="3314536" y="2128814"/>
              <a:ext cx="1022491" cy="957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1943100" y="2400300"/>
              <a:ext cx="685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2"/>
              <a:endCxn id="8" idx="6"/>
            </p:cNvCxnSpPr>
            <p:nvPr/>
          </p:nvCxnSpPr>
          <p:spPr>
            <a:xfrm rot="10800000" flipV="1">
              <a:off x="1524000" y="36576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 idx="7"/>
            </p:cNvCxnSpPr>
            <p:nvPr/>
          </p:nvCxnSpPr>
          <p:spPr>
            <a:xfrm rot="5400000">
              <a:off x="2096294" y="4572000"/>
              <a:ext cx="570707" cy="265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 idx="5"/>
            </p:cNvCxnSpPr>
            <p:nvPr/>
          </p:nvCxnSpPr>
          <p:spPr>
            <a:xfrm rot="16200000" flipH="1">
              <a:off x="3314536" y="4228936"/>
              <a:ext cx="1137584" cy="1072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2" idx="7"/>
            </p:cNvCxnSpPr>
            <p:nvPr/>
          </p:nvCxnSpPr>
          <p:spPr>
            <a:xfrm rot="5400000">
              <a:off x="5106194" y="4381500"/>
              <a:ext cx="1104107" cy="1027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5"/>
            </p:cNvCxnSpPr>
            <p:nvPr/>
          </p:nvCxnSpPr>
          <p:spPr>
            <a:xfrm rot="16200000" flipV="1">
              <a:off x="5144294" y="2172493"/>
              <a:ext cx="951707" cy="79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477000" y="2362200"/>
              <a:ext cx="7620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6"/>
              <a:endCxn id="10" idx="2"/>
            </p:cNvCxnSpPr>
            <p:nvPr/>
          </p:nvCxnSpPr>
          <p:spPr>
            <a:xfrm flipV="1">
              <a:off x="7315200" y="3619500"/>
              <a:ext cx="3048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629400" y="44196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48"/>
            <p:cNvSpPr txBox="1"/>
            <p:nvPr/>
          </p:nvSpPr>
          <p:spPr>
            <a:xfrm>
              <a:off x="2514600" y="133983"/>
              <a:ext cx="4343400" cy="925809"/>
            </a:xfrm>
            <a:prstGeom prst="rect">
              <a:avLst/>
            </a:prstGeom>
            <a:noFill/>
          </p:spPr>
          <p:txBody>
            <a:bodyPr wrap="square" rtlCol="0">
              <a:noAutofit/>
            </a:bodyPr>
            <a:lstStyle/>
            <a:p>
              <a:pPr algn="ctr">
                <a:spcAft>
                  <a:spcPts val="0"/>
                </a:spcAft>
              </a:pPr>
              <a:r>
                <a:rPr lang="en-US" sz="2400" b="1" kern="1200">
                  <a:solidFill>
                    <a:srgbClr val="000000"/>
                  </a:solidFill>
                  <a:effectLst/>
                  <a:latin typeface="Calibri"/>
                  <a:ea typeface="Times New Roman"/>
                  <a:cs typeface="Times New Roman"/>
                </a:rPr>
                <a:t>Double Bubble Map</a:t>
              </a:r>
              <a:endParaRPr lang="en-GB" sz="1200">
                <a:effectLst/>
                <a:latin typeface="Times New Roman"/>
                <a:ea typeface="Times New Roman"/>
              </a:endParaRPr>
            </a:p>
          </p:txBody>
        </p:sp>
        <p:sp>
          <p:nvSpPr>
            <p:cNvPr id="24" name="Oval 23"/>
            <p:cNvSpPr/>
            <p:nvPr/>
          </p:nvSpPr>
          <p:spPr>
            <a:xfrm>
              <a:off x="4038600" y="29718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100">
                  <a:effectLst/>
                  <a:ea typeface="Times New Roman"/>
                  <a:cs typeface="Times New Roman"/>
                </a:rPr>
                <a:t> </a:t>
              </a:r>
              <a:endParaRPr lang="en-GB" sz="1100">
                <a:effectLst/>
                <a:ea typeface="Calibri"/>
                <a:cs typeface="Times New Roman"/>
              </a:endParaRPr>
            </a:p>
          </p:txBody>
        </p:sp>
        <p:cxnSp>
          <p:nvCxnSpPr>
            <p:cNvPr id="25" name="Straight Connector 24"/>
            <p:cNvCxnSpPr>
              <a:stCxn id="3" idx="6"/>
              <a:endCxn id="24" idx="2"/>
            </p:cNvCxnSpPr>
            <p:nvPr/>
          </p:nvCxnSpPr>
          <p:spPr>
            <a:xfrm flipV="1">
              <a:off x="3581400" y="36195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6"/>
              <a:endCxn id="4" idx="2"/>
            </p:cNvCxnSpPr>
            <p:nvPr/>
          </p:nvCxnSpPr>
          <p:spPr>
            <a:xfrm>
              <a:off x="5334000" y="36195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 Box 4"/>
          <p:cNvSpPr txBox="1">
            <a:spLocks noChangeArrowheads="1"/>
          </p:cNvSpPr>
          <p:nvPr/>
        </p:nvSpPr>
        <p:spPr bwMode="auto">
          <a:xfrm>
            <a:off x="3651250" y="2968625"/>
            <a:ext cx="766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30"/>
          <p:cNvSpPr txBox="1">
            <a:spLocks noChangeArrowheads="1"/>
          </p:cNvSpPr>
          <p:nvPr/>
        </p:nvSpPr>
        <p:spPr bwMode="auto">
          <a:xfrm>
            <a:off x="1674813" y="312261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31"/>
          <p:cNvSpPr txBox="1">
            <a:spLocks noChangeArrowheads="1"/>
          </p:cNvSpPr>
          <p:nvPr/>
        </p:nvSpPr>
        <p:spPr bwMode="auto">
          <a:xfrm>
            <a:off x="5370513" y="3109913"/>
            <a:ext cx="9858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672"/>
          <p:cNvSpPr txBox="1">
            <a:spLocks noChangeArrowheads="1"/>
          </p:cNvSpPr>
          <p:nvPr/>
        </p:nvSpPr>
        <p:spPr bwMode="auto">
          <a:xfrm>
            <a:off x="3644900" y="1036638"/>
            <a:ext cx="922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673"/>
          <p:cNvSpPr txBox="1">
            <a:spLocks noChangeArrowheads="1"/>
          </p:cNvSpPr>
          <p:nvPr/>
        </p:nvSpPr>
        <p:spPr bwMode="auto">
          <a:xfrm>
            <a:off x="876300" y="1036638"/>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674"/>
          <p:cNvSpPr txBox="1">
            <a:spLocks noChangeArrowheads="1"/>
          </p:cNvSpPr>
          <p:nvPr/>
        </p:nvSpPr>
        <p:spPr bwMode="auto">
          <a:xfrm>
            <a:off x="6284913" y="958850"/>
            <a:ext cx="8112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 Box 675"/>
          <p:cNvSpPr txBox="1">
            <a:spLocks noChangeArrowheads="1"/>
          </p:cNvSpPr>
          <p:nvPr/>
        </p:nvSpPr>
        <p:spPr bwMode="auto">
          <a:xfrm>
            <a:off x="-322263" y="2930525"/>
            <a:ext cx="1068388"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Text Box 677"/>
          <p:cNvSpPr txBox="1">
            <a:spLocks noChangeArrowheads="1"/>
          </p:cNvSpPr>
          <p:nvPr/>
        </p:nvSpPr>
        <p:spPr bwMode="auto">
          <a:xfrm>
            <a:off x="7197725" y="2936875"/>
            <a:ext cx="9779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 Box 678"/>
          <p:cNvSpPr txBox="1">
            <a:spLocks noChangeArrowheads="1"/>
          </p:cNvSpPr>
          <p:nvPr/>
        </p:nvSpPr>
        <p:spPr bwMode="auto">
          <a:xfrm>
            <a:off x="3644900" y="5299075"/>
            <a:ext cx="846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Text Box 679"/>
          <p:cNvSpPr txBox="1">
            <a:spLocks noChangeArrowheads="1"/>
          </p:cNvSpPr>
          <p:nvPr/>
        </p:nvSpPr>
        <p:spPr bwMode="auto">
          <a:xfrm>
            <a:off x="657225" y="4848225"/>
            <a:ext cx="9382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680"/>
          <p:cNvSpPr txBox="1">
            <a:spLocks noChangeArrowheads="1"/>
          </p:cNvSpPr>
          <p:nvPr/>
        </p:nvSpPr>
        <p:spPr bwMode="auto">
          <a:xfrm>
            <a:off x="6362700" y="4772025"/>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Rectangle 6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913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9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ject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ject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1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ject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32887"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5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ject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769938"/>
            <a:ext cx="8557517" cy="474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2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Using the </a:t>
            </a:r>
            <a:r>
              <a:rPr lang="en-GB" dirty="0" smtClean="0"/>
              <a:t>sticky notes and </a:t>
            </a:r>
            <a:r>
              <a:rPr lang="en-GB" dirty="0"/>
              <a:t>Thinking </a:t>
            </a:r>
            <a:r>
              <a:rPr lang="en-GB" dirty="0" smtClean="0"/>
              <a:t>Maps provided, </a:t>
            </a:r>
            <a:r>
              <a:rPr lang="en-GB" dirty="0"/>
              <a:t>consider the following:</a:t>
            </a:r>
          </a:p>
          <a:p>
            <a:pPr marL="0" indent="0" algn="ctr">
              <a:buNone/>
            </a:pPr>
            <a:r>
              <a:rPr lang="en-GB" dirty="0"/>
              <a:t>How would </a:t>
            </a:r>
            <a:r>
              <a:rPr lang="en-GB" dirty="0" smtClean="0"/>
              <a:t>you/have you used them to support the teaching of reading? </a:t>
            </a:r>
            <a:endParaRPr lang="en-GB" dirty="0"/>
          </a:p>
        </p:txBody>
      </p:sp>
      <p:sp>
        <p:nvSpPr>
          <p:cNvPr id="2" name="Title 1"/>
          <p:cNvSpPr>
            <a:spLocks noGrp="1"/>
          </p:cNvSpPr>
          <p:nvPr>
            <p:ph type="title"/>
          </p:nvPr>
        </p:nvSpPr>
        <p:spPr/>
        <p:txBody>
          <a:bodyPr>
            <a:normAutofit fontScale="90000"/>
          </a:bodyPr>
          <a:lstStyle/>
          <a:p>
            <a:r>
              <a:rPr lang="en-GB" dirty="0" smtClean="0"/>
              <a:t>Before showing the Thinking Map examples… </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437112"/>
            <a:ext cx="2592288" cy="214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07504" y="5443987"/>
            <a:ext cx="2540695" cy="1229994"/>
            <a:chOff x="0" y="5621440"/>
            <a:chExt cx="2540695" cy="12299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701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556792"/>
            <a:ext cx="7920880" cy="5016758"/>
          </a:xfrm>
          <a:prstGeom prst="rect">
            <a:avLst/>
          </a:prstGeom>
        </p:spPr>
        <p:txBody>
          <a:bodyPr wrap="square">
            <a:spAutoFit/>
          </a:bodyPr>
          <a:lstStyle/>
          <a:p>
            <a:pPr algn="just"/>
            <a:r>
              <a:rPr lang="en-GB" sz="2000" dirty="0" smtClean="0">
                <a:latin typeface="Trebuchet MS" panose="020B0603020202020204" pitchFamily="34" charset="0"/>
              </a:rPr>
              <a:t>“Cognitively-based </a:t>
            </a:r>
            <a:r>
              <a:rPr lang="en-GB" sz="2000" dirty="0">
                <a:latin typeface="Trebuchet MS" panose="020B0603020202020204" pitchFamily="34" charset="0"/>
              </a:rPr>
              <a:t>theories of reading literacy emphasise the interactive nature of reading and the constructive nature of comprehension, in the print medium (Binkley &amp; </a:t>
            </a:r>
            <a:r>
              <a:rPr lang="en-GB" sz="2000" dirty="0" err="1">
                <a:latin typeface="Trebuchet MS" panose="020B0603020202020204" pitchFamily="34" charset="0"/>
              </a:rPr>
              <a:t>Linnakylä</a:t>
            </a:r>
            <a:r>
              <a:rPr lang="en-GB" sz="2000" dirty="0">
                <a:latin typeface="Trebuchet MS" panose="020B0603020202020204" pitchFamily="34" charset="0"/>
              </a:rPr>
              <a:t>, 1997; Bruner, 1990; Dole, Duffy, </a:t>
            </a:r>
            <a:r>
              <a:rPr lang="en-GB" sz="2000" dirty="0" err="1">
                <a:latin typeface="Trebuchet MS" panose="020B0603020202020204" pitchFamily="34" charset="0"/>
              </a:rPr>
              <a:t>Roehler</a:t>
            </a:r>
            <a:r>
              <a:rPr lang="en-GB" sz="2000" dirty="0">
                <a:latin typeface="Trebuchet MS" panose="020B0603020202020204" pitchFamily="34" charset="0"/>
              </a:rPr>
              <a:t>, &amp; Pearson, 1991) and to an even greater extent in the electronic medium (</a:t>
            </a:r>
            <a:r>
              <a:rPr lang="en-GB" sz="2000" dirty="0" err="1">
                <a:latin typeface="Trebuchet MS" panose="020B0603020202020204" pitchFamily="34" charset="0"/>
              </a:rPr>
              <a:t>Fastrez</a:t>
            </a:r>
            <a:r>
              <a:rPr lang="en-GB" sz="2000" dirty="0">
                <a:latin typeface="Trebuchet MS" panose="020B0603020202020204" pitchFamily="34" charset="0"/>
              </a:rPr>
              <a:t>, 2001; </a:t>
            </a:r>
            <a:r>
              <a:rPr lang="en-GB" sz="2000" dirty="0" err="1">
                <a:latin typeface="Trebuchet MS" panose="020B0603020202020204" pitchFamily="34" charset="0"/>
              </a:rPr>
              <a:t>Legros</a:t>
            </a:r>
            <a:r>
              <a:rPr lang="en-GB" sz="2000" dirty="0">
                <a:latin typeface="Trebuchet MS" panose="020B0603020202020204" pitchFamily="34" charset="0"/>
              </a:rPr>
              <a:t> &amp; </a:t>
            </a:r>
            <a:r>
              <a:rPr lang="en-GB" sz="2000" dirty="0" err="1">
                <a:latin typeface="Trebuchet MS" panose="020B0603020202020204" pitchFamily="34" charset="0"/>
              </a:rPr>
              <a:t>Crinon</a:t>
            </a:r>
            <a:r>
              <a:rPr lang="en-GB" sz="2000" dirty="0">
                <a:latin typeface="Trebuchet MS" panose="020B0603020202020204" pitchFamily="34" charset="0"/>
              </a:rPr>
              <a:t>, 2002; </a:t>
            </a:r>
            <a:r>
              <a:rPr lang="en-GB" sz="2000" dirty="0" err="1">
                <a:latin typeface="Trebuchet MS" panose="020B0603020202020204" pitchFamily="34" charset="0"/>
              </a:rPr>
              <a:t>Leu</a:t>
            </a:r>
            <a:r>
              <a:rPr lang="en-GB" sz="2000" dirty="0">
                <a:latin typeface="Trebuchet MS" panose="020B0603020202020204" pitchFamily="34" charset="0"/>
              </a:rPr>
              <a:t>, 2007; </a:t>
            </a:r>
            <a:r>
              <a:rPr lang="en-GB" sz="2000" dirty="0" err="1">
                <a:latin typeface="Trebuchet MS" panose="020B0603020202020204" pitchFamily="34" charset="0"/>
              </a:rPr>
              <a:t>Reinking</a:t>
            </a:r>
            <a:r>
              <a:rPr lang="en-GB" sz="2000" dirty="0">
                <a:latin typeface="Trebuchet MS" panose="020B0603020202020204" pitchFamily="34" charset="0"/>
              </a:rPr>
              <a:t>, 1994). The reader generates meaning in response to text by using previous knowledge and a range of text and situational cues that are often socially and culturally derived. While constructing meaning, the reader uses various processes, skills, and strategies to foster, monitor, and maintain understanding. These processes and strategies are expected to vary with context and purpose as readers interact with multiple continuous and non-continuous texts both in print and (increasingly) when using digital technologies (Britt &amp; </a:t>
            </a:r>
            <a:r>
              <a:rPr lang="en-GB" sz="2000" dirty="0" err="1">
                <a:latin typeface="Trebuchet MS" panose="020B0603020202020204" pitchFamily="34" charset="0"/>
              </a:rPr>
              <a:t>Rouet</a:t>
            </a:r>
            <a:r>
              <a:rPr lang="en-GB" sz="2000" dirty="0">
                <a:latin typeface="Trebuchet MS" panose="020B0603020202020204" pitchFamily="34" charset="0"/>
              </a:rPr>
              <a:t>, 2012</a:t>
            </a:r>
            <a:r>
              <a:rPr lang="en-GB" sz="2000" dirty="0" smtClean="0">
                <a:latin typeface="Trebuchet MS" panose="020B0603020202020204" pitchFamily="34" charset="0"/>
              </a:rPr>
              <a:t>)”. </a:t>
            </a:r>
          </a:p>
          <a:p>
            <a:pPr algn="just"/>
            <a:r>
              <a:rPr lang="en-GB" sz="2000" dirty="0" smtClean="0">
                <a:latin typeface="Trebuchet MS" panose="020B0603020202020204" pitchFamily="34" charset="0"/>
              </a:rPr>
              <a:t> (PISA 2015 pg.9)</a:t>
            </a:r>
            <a:endParaRPr lang="en-GB" sz="2000" dirty="0">
              <a:latin typeface="Trebuchet MS" panose="020B0603020202020204" pitchFamily="34" charset="0"/>
            </a:endParaRPr>
          </a:p>
        </p:txBody>
      </p:sp>
      <p:sp>
        <p:nvSpPr>
          <p:cNvPr id="2" name="TextBox 1"/>
          <p:cNvSpPr txBox="1"/>
          <p:nvPr/>
        </p:nvSpPr>
        <p:spPr>
          <a:xfrm>
            <a:off x="4283968" y="574846"/>
            <a:ext cx="4573016" cy="830997"/>
          </a:xfrm>
          <a:prstGeom prst="rect">
            <a:avLst/>
          </a:prstGeom>
          <a:noFill/>
        </p:spPr>
        <p:txBody>
          <a:bodyPr wrap="square" rtlCol="0">
            <a:spAutoFit/>
          </a:bodyPr>
          <a:lstStyle/>
          <a:p>
            <a:pPr algn="ctr"/>
            <a:r>
              <a:rPr lang="en-GB" sz="2400" b="1" dirty="0" smtClean="0">
                <a:solidFill>
                  <a:schemeClr val="bg1"/>
                </a:solidFill>
                <a:latin typeface="Trebuchet MS" panose="020B0603020202020204" pitchFamily="34" charset="0"/>
              </a:rPr>
              <a:t>Extract from the PISA Reading Literacy Framework</a:t>
            </a:r>
            <a:endParaRPr lang="en-GB" sz="24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429509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latin typeface="Trebuchet MS" panose="020B0603020202020204" pitchFamily="34" charset="0"/>
              </a:rPr>
              <a:t>For further information and resources:</a:t>
            </a:r>
          </a:p>
          <a:p>
            <a:pPr marL="0" indent="0">
              <a:buNone/>
            </a:pPr>
            <a:r>
              <a:rPr lang="en-GB" dirty="0" smtClean="0">
                <a:latin typeface="Trebuchet MS" panose="020B0603020202020204" pitchFamily="34" charset="0"/>
              </a:rPr>
              <a:t>http://www.oecd.org/pisa/pisaproducts/Draft%20PISA%202015%20Reading%20Framework%20.pdf</a:t>
            </a:r>
            <a:endParaRPr lang="en-GB" dirty="0">
              <a:latin typeface="Trebuchet MS" panose="020B0603020202020204" pitchFamily="34" charset="0"/>
            </a:endParaRPr>
          </a:p>
        </p:txBody>
      </p:sp>
      <p:sp>
        <p:nvSpPr>
          <p:cNvPr id="2" name="Title 1"/>
          <p:cNvSpPr>
            <a:spLocks noGrp="1"/>
          </p:cNvSpPr>
          <p:nvPr>
            <p:ph type="title"/>
          </p:nvPr>
        </p:nvSpPr>
        <p:spPr/>
        <p:txBody>
          <a:bodyPr/>
          <a:lstStyle/>
          <a:p>
            <a:r>
              <a:rPr lang="en-GB" dirty="0" smtClean="0">
                <a:latin typeface="Trebuchet MS" panose="020B0603020202020204" pitchFamily="34" charset="0"/>
              </a:rPr>
              <a:t>Finally</a:t>
            </a:r>
            <a:endParaRPr lang="en-GB" dirty="0">
              <a:latin typeface="Trebuchet MS" panose="020B0603020202020204" pitchFamily="34" charset="0"/>
            </a:endParaRPr>
          </a:p>
        </p:txBody>
      </p:sp>
      <p:grpSp>
        <p:nvGrpSpPr>
          <p:cNvPr id="4" name="Group 3"/>
          <p:cNvGrpSpPr/>
          <p:nvPr/>
        </p:nvGrpSpPr>
        <p:grpSpPr>
          <a:xfrm>
            <a:off x="107504" y="5443987"/>
            <a:ext cx="2540695" cy="1229994"/>
            <a:chOff x="0" y="5621440"/>
            <a:chExt cx="2540695" cy="122999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01441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dirty="0" smtClean="0">
                <a:latin typeface="Trebuchet MS" panose="020B0603020202020204" pitchFamily="34" charset="0"/>
              </a:rPr>
              <a:t>Access and Retrieve</a:t>
            </a:r>
          </a:p>
          <a:p>
            <a:pPr algn="just"/>
            <a:endParaRPr lang="en-GB" dirty="0" smtClean="0"/>
          </a:p>
        </p:txBody>
      </p:sp>
      <p:sp>
        <p:nvSpPr>
          <p:cNvPr id="2" name="Title 1"/>
          <p:cNvSpPr>
            <a:spLocks noGrp="1"/>
          </p:cNvSpPr>
          <p:nvPr>
            <p:ph type="title"/>
          </p:nvPr>
        </p:nvSpPr>
        <p:spPr/>
        <p:txBody>
          <a:bodyPr>
            <a:normAutofit fontScale="90000"/>
          </a:bodyPr>
          <a:lstStyle/>
          <a:p>
            <a:r>
              <a:rPr lang="en-GB" dirty="0" smtClean="0">
                <a:latin typeface="Trebuchet MS" panose="020B0603020202020204" pitchFamily="34" charset="0"/>
              </a:rPr>
              <a:t>Reading Literacy Aspects and Related Tasks</a:t>
            </a:r>
            <a:endParaRPr lang="en-GB" dirty="0">
              <a:latin typeface="Trebuchet MS" panose="020B0603020202020204" pitchFamily="34" charset="0"/>
            </a:endParaRPr>
          </a:p>
        </p:txBody>
      </p:sp>
      <p:sp>
        <p:nvSpPr>
          <p:cNvPr id="4" name="Rectangle 3"/>
          <p:cNvSpPr/>
          <p:nvPr/>
        </p:nvSpPr>
        <p:spPr>
          <a:xfrm>
            <a:off x="971600" y="3842217"/>
            <a:ext cx="4572000" cy="1477328"/>
          </a:xfrm>
          <a:prstGeom prst="rect">
            <a:avLst/>
          </a:prstGeom>
        </p:spPr>
        <p:txBody>
          <a:bodyPr>
            <a:spAutoFit/>
          </a:bodyPr>
          <a:lstStyle/>
          <a:p>
            <a:pPr algn="just"/>
            <a:r>
              <a:rPr lang="en-GB" i="1" dirty="0">
                <a:latin typeface="Trebuchet MS" panose="020B0603020202020204" pitchFamily="34" charset="0"/>
              </a:rPr>
              <a:t>Retrieving information </a:t>
            </a:r>
            <a:r>
              <a:rPr lang="en-GB" dirty="0">
                <a:latin typeface="Trebuchet MS" panose="020B0603020202020204" pitchFamily="34" charset="0"/>
              </a:rPr>
              <a:t>tasks, which focus the reader on separate pieces of information within the text, are assigned to the </a:t>
            </a:r>
            <a:r>
              <a:rPr lang="en-GB" i="1" dirty="0">
                <a:latin typeface="Trebuchet MS" panose="020B0603020202020204" pitchFamily="34" charset="0"/>
              </a:rPr>
              <a:t>access and retrieve </a:t>
            </a:r>
            <a:r>
              <a:rPr lang="en-GB" dirty="0">
                <a:latin typeface="Trebuchet MS" panose="020B0603020202020204" pitchFamily="34" charset="0"/>
              </a:rPr>
              <a:t>scale. </a:t>
            </a:r>
            <a:r>
              <a:rPr lang="en-GB" dirty="0" smtClean="0">
                <a:latin typeface="Trebuchet MS" panose="020B0603020202020204" pitchFamily="34" charset="0"/>
              </a:rPr>
              <a:t>(PISA 2015 pg. 21)</a:t>
            </a:r>
            <a:endParaRPr lang="en-GB" dirty="0">
              <a:latin typeface="Trebuchet MS" panose="020B0603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077072"/>
            <a:ext cx="18859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07504" y="5443987"/>
            <a:ext cx="2540695" cy="1229994"/>
            <a:chOff x="0" y="5621440"/>
            <a:chExt cx="2540695" cy="122999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853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dirty="0">
                <a:latin typeface="Trebuchet MS" panose="020B0603020202020204" pitchFamily="34" charset="0"/>
              </a:rPr>
              <a:t>Integrate and Interpret</a:t>
            </a:r>
          </a:p>
        </p:txBody>
      </p:sp>
      <p:sp>
        <p:nvSpPr>
          <p:cNvPr id="4" name="Rectangle 3"/>
          <p:cNvSpPr/>
          <p:nvPr/>
        </p:nvSpPr>
        <p:spPr>
          <a:xfrm>
            <a:off x="2219332" y="3236970"/>
            <a:ext cx="4572000" cy="3139321"/>
          </a:xfrm>
          <a:prstGeom prst="rect">
            <a:avLst/>
          </a:prstGeom>
        </p:spPr>
        <p:txBody>
          <a:bodyPr>
            <a:spAutoFit/>
          </a:bodyPr>
          <a:lstStyle/>
          <a:p>
            <a:pPr algn="just"/>
            <a:r>
              <a:rPr lang="en-GB" i="1" dirty="0">
                <a:latin typeface="Trebuchet MS" panose="020B0603020202020204" pitchFamily="34" charset="0"/>
              </a:rPr>
              <a:t>Forming a broad understanding </a:t>
            </a:r>
            <a:r>
              <a:rPr lang="en-GB" dirty="0">
                <a:latin typeface="Trebuchet MS" panose="020B0603020202020204" pitchFamily="34" charset="0"/>
              </a:rPr>
              <a:t>and </a:t>
            </a:r>
            <a:r>
              <a:rPr lang="en-GB" i="1" dirty="0">
                <a:latin typeface="Trebuchet MS" panose="020B0603020202020204" pitchFamily="34" charset="0"/>
              </a:rPr>
              <a:t>developing an interpretation </a:t>
            </a:r>
            <a:r>
              <a:rPr lang="en-GB" dirty="0">
                <a:latin typeface="Trebuchet MS" panose="020B0603020202020204" pitchFamily="34" charset="0"/>
              </a:rPr>
              <a:t>tasks focus the reader on relationships within a text. Tasks that focus on the whole text require readers to form a broad understanding; tasks that focus on relationships between parts of the text require developing an interpretation. The two are grouped together under </a:t>
            </a:r>
            <a:r>
              <a:rPr lang="en-GB" i="1" dirty="0">
                <a:latin typeface="Trebuchet MS" panose="020B0603020202020204" pitchFamily="34" charset="0"/>
              </a:rPr>
              <a:t>integrate and interpret</a:t>
            </a:r>
            <a:r>
              <a:rPr lang="en-GB" dirty="0">
                <a:latin typeface="Trebuchet MS" panose="020B0603020202020204" pitchFamily="34" charset="0"/>
              </a:rPr>
              <a:t>. (PISA 2015 pg. 21)</a:t>
            </a:r>
          </a:p>
          <a:p>
            <a:pPr algn="just"/>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755" y="4581128"/>
            <a:ext cx="1951345" cy="209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07504" y="5443987"/>
            <a:ext cx="2540695" cy="1229994"/>
            <a:chOff x="0" y="5621440"/>
            <a:chExt cx="2540695" cy="122999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Rectangle 1"/>
          <p:cNvSpPr/>
          <p:nvPr/>
        </p:nvSpPr>
        <p:spPr>
          <a:xfrm>
            <a:off x="1092087" y="476672"/>
            <a:ext cx="7164288" cy="1323439"/>
          </a:xfrm>
          <a:prstGeom prst="rect">
            <a:avLst/>
          </a:prstGeom>
        </p:spPr>
        <p:txBody>
          <a:bodyPr wrap="square">
            <a:spAutoFit/>
          </a:bodyPr>
          <a:lstStyle/>
          <a:p>
            <a:pPr algn="ctr"/>
            <a:r>
              <a:rPr lang="en-GB" sz="4000" dirty="0">
                <a:solidFill>
                  <a:schemeClr val="bg1"/>
                </a:solidFill>
                <a:latin typeface="Trebuchet MS" panose="020B0603020202020204" pitchFamily="34" charset="0"/>
              </a:rPr>
              <a:t>Reading Literacy Aspects and Related Tasks</a:t>
            </a:r>
            <a:endParaRPr lang="en-GB" sz="4000" dirty="0">
              <a:solidFill>
                <a:schemeClr val="bg1"/>
              </a:solidFill>
            </a:endParaRPr>
          </a:p>
        </p:txBody>
      </p:sp>
    </p:spTree>
    <p:extLst>
      <p:ext uri="{BB962C8B-B14F-4D97-AF65-F5344CB8AC3E}">
        <p14:creationId xmlns:p14="http://schemas.microsoft.com/office/powerpoint/2010/main" val="241181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dirty="0">
                <a:latin typeface="Trebuchet MS" panose="020B0603020202020204" pitchFamily="34" charset="0"/>
              </a:rPr>
              <a:t>Reflect and </a:t>
            </a:r>
            <a:r>
              <a:rPr lang="en-GB" dirty="0" smtClean="0">
                <a:latin typeface="Trebuchet MS" panose="020B0603020202020204" pitchFamily="34" charset="0"/>
              </a:rPr>
              <a:t>Evaluate</a:t>
            </a:r>
          </a:p>
          <a:p>
            <a:pPr marL="0" indent="0" algn="ctr">
              <a:buNone/>
            </a:pPr>
            <a:endParaRPr lang="en-GB" dirty="0"/>
          </a:p>
        </p:txBody>
      </p:sp>
      <p:sp>
        <p:nvSpPr>
          <p:cNvPr id="6" name="Rectangle 5"/>
          <p:cNvSpPr/>
          <p:nvPr/>
        </p:nvSpPr>
        <p:spPr>
          <a:xfrm>
            <a:off x="1259632" y="3140968"/>
            <a:ext cx="6912768" cy="2862322"/>
          </a:xfrm>
          <a:prstGeom prst="rect">
            <a:avLst/>
          </a:prstGeom>
        </p:spPr>
        <p:txBody>
          <a:bodyPr wrap="square">
            <a:spAutoFit/>
          </a:bodyPr>
          <a:lstStyle/>
          <a:p>
            <a:endParaRPr lang="en-GB" dirty="0" smtClean="0">
              <a:latin typeface="Trebuchet MS" panose="020B0603020202020204" pitchFamily="34" charset="0"/>
            </a:endParaRPr>
          </a:p>
          <a:p>
            <a:pPr algn="just"/>
            <a:r>
              <a:rPr lang="en-GB" dirty="0" smtClean="0">
                <a:latin typeface="Trebuchet MS" panose="020B0603020202020204" pitchFamily="34" charset="0"/>
              </a:rPr>
              <a:t>Tasks </a:t>
            </a:r>
            <a:r>
              <a:rPr lang="en-GB" dirty="0">
                <a:latin typeface="Trebuchet MS" panose="020B0603020202020204" pitchFamily="34" charset="0"/>
              </a:rPr>
              <a:t>addressing the last two aspects, </a:t>
            </a:r>
            <a:endParaRPr lang="en-GB" dirty="0" smtClean="0">
              <a:latin typeface="Trebuchet MS" panose="020B0603020202020204" pitchFamily="34" charset="0"/>
            </a:endParaRPr>
          </a:p>
          <a:p>
            <a:pPr algn="just"/>
            <a:r>
              <a:rPr lang="en-GB" i="1" dirty="0" smtClean="0">
                <a:latin typeface="Trebuchet MS" panose="020B0603020202020204" pitchFamily="34" charset="0"/>
              </a:rPr>
              <a:t>reflecting </a:t>
            </a:r>
            <a:r>
              <a:rPr lang="en-GB" i="1" dirty="0">
                <a:latin typeface="Trebuchet MS" panose="020B0603020202020204" pitchFamily="34" charset="0"/>
              </a:rPr>
              <a:t>on the content of a text </a:t>
            </a:r>
            <a:r>
              <a:rPr lang="en-GB" dirty="0">
                <a:latin typeface="Trebuchet MS" panose="020B0603020202020204" pitchFamily="34" charset="0"/>
              </a:rPr>
              <a:t>and </a:t>
            </a:r>
            <a:r>
              <a:rPr lang="en-GB" i="1" dirty="0">
                <a:latin typeface="Trebuchet MS" panose="020B0603020202020204" pitchFamily="34" charset="0"/>
              </a:rPr>
              <a:t>reflecting on the form of a text</a:t>
            </a:r>
            <a:r>
              <a:rPr lang="en-GB" dirty="0">
                <a:latin typeface="Trebuchet MS" panose="020B0603020202020204" pitchFamily="34" charset="0"/>
              </a:rPr>
              <a:t>, are grouped together into a single </a:t>
            </a:r>
            <a:r>
              <a:rPr lang="en-GB" i="1" dirty="0">
                <a:latin typeface="Trebuchet MS" panose="020B0603020202020204" pitchFamily="34" charset="0"/>
              </a:rPr>
              <a:t>reflect and evaluate </a:t>
            </a:r>
            <a:r>
              <a:rPr lang="en-GB" dirty="0">
                <a:latin typeface="Trebuchet MS" panose="020B0603020202020204" pitchFamily="34" charset="0"/>
              </a:rPr>
              <a:t>aspect category. Both require the reader to draw primarily on knowledge outside the text and relate it to what is being read. </a:t>
            </a:r>
            <a:r>
              <a:rPr lang="en-GB" i="1" dirty="0">
                <a:latin typeface="Trebuchet MS" panose="020B0603020202020204" pitchFamily="34" charset="0"/>
              </a:rPr>
              <a:t>Reflecting on content </a:t>
            </a:r>
            <a:r>
              <a:rPr lang="en-GB" dirty="0">
                <a:latin typeface="Trebuchet MS" panose="020B0603020202020204" pitchFamily="34" charset="0"/>
              </a:rPr>
              <a:t>tasks are concerned with the notional substance of a text; </a:t>
            </a:r>
            <a:r>
              <a:rPr lang="en-GB" i="1" dirty="0">
                <a:latin typeface="Trebuchet MS" panose="020B0603020202020204" pitchFamily="34" charset="0"/>
              </a:rPr>
              <a:t>reflecting on form </a:t>
            </a:r>
            <a:r>
              <a:rPr lang="en-GB" dirty="0">
                <a:latin typeface="Trebuchet MS" panose="020B0603020202020204" pitchFamily="34" charset="0"/>
              </a:rPr>
              <a:t>tasks are concerned with its structure or formal features. (PISA 2015 pg. 21)</a:t>
            </a:r>
          </a:p>
          <a:p>
            <a:pPr algn="just"/>
            <a:endParaRPr lang="en-GB" dirty="0"/>
          </a:p>
        </p:txBody>
      </p:sp>
      <p:grpSp>
        <p:nvGrpSpPr>
          <p:cNvPr id="7" name="Group 6"/>
          <p:cNvGrpSpPr/>
          <p:nvPr/>
        </p:nvGrpSpPr>
        <p:grpSpPr>
          <a:xfrm>
            <a:off x="107505" y="5786871"/>
            <a:ext cx="2232248" cy="887110"/>
            <a:chOff x="0" y="5621440"/>
            <a:chExt cx="2540695" cy="122999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1492665"/>
            <a:ext cx="2604120" cy="2216106"/>
          </a:xfrm>
          <a:prstGeom prst="rect">
            <a:avLst/>
          </a:prstGeom>
        </p:spPr>
      </p:pic>
      <p:sp>
        <p:nvSpPr>
          <p:cNvPr id="11" name="Rectangle 10"/>
          <p:cNvSpPr/>
          <p:nvPr/>
        </p:nvSpPr>
        <p:spPr>
          <a:xfrm>
            <a:off x="1092087" y="476672"/>
            <a:ext cx="7164288" cy="1323439"/>
          </a:xfrm>
          <a:prstGeom prst="rect">
            <a:avLst/>
          </a:prstGeom>
        </p:spPr>
        <p:txBody>
          <a:bodyPr wrap="square">
            <a:spAutoFit/>
          </a:bodyPr>
          <a:lstStyle/>
          <a:p>
            <a:pPr algn="ctr"/>
            <a:r>
              <a:rPr lang="en-GB" sz="4000" dirty="0">
                <a:solidFill>
                  <a:schemeClr val="bg1"/>
                </a:solidFill>
                <a:latin typeface="Trebuchet MS" panose="020B0603020202020204" pitchFamily="34" charset="0"/>
              </a:rPr>
              <a:t>Reading Literacy Aspects and Related Tasks</a:t>
            </a:r>
            <a:endParaRPr lang="en-GB" sz="4000" dirty="0">
              <a:solidFill>
                <a:schemeClr val="bg1"/>
              </a:solidFill>
            </a:endParaRPr>
          </a:p>
        </p:txBody>
      </p:sp>
    </p:spTree>
    <p:extLst>
      <p:ext uri="{BB962C8B-B14F-4D97-AF65-F5344CB8AC3E}">
        <p14:creationId xmlns:p14="http://schemas.microsoft.com/office/powerpoint/2010/main" val="136305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181100"/>
            <a:ext cx="84010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1475" y="6093296"/>
            <a:ext cx="1872208" cy="369332"/>
          </a:xfrm>
          <a:prstGeom prst="rect">
            <a:avLst/>
          </a:prstGeom>
        </p:spPr>
        <p:txBody>
          <a:bodyPr wrap="square">
            <a:spAutoFit/>
          </a:bodyPr>
          <a:lstStyle/>
          <a:p>
            <a:pPr algn="just"/>
            <a:r>
              <a:rPr lang="en-GB" dirty="0"/>
              <a:t>(PISA 2015 pg. 21)</a:t>
            </a:r>
          </a:p>
        </p:txBody>
      </p:sp>
    </p:spTree>
    <p:extLst>
      <p:ext uri="{BB962C8B-B14F-4D97-AF65-F5344CB8AC3E}">
        <p14:creationId xmlns:p14="http://schemas.microsoft.com/office/powerpoint/2010/main" val="422954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GB" u="sng" dirty="0">
                <a:solidFill>
                  <a:srgbClr val="C00000"/>
                </a:solidFill>
                <a:latin typeface="Trebuchet MS" panose="020B0603020202020204" pitchFamily="34" charset="0"/>
              </a:rPr>
              <a:t>Reading literacy</a:t>
            </a:r>
            <a:r>
              <a:rPr lang="en-GB" dirty="0">
                <a:latin typeface="Trebuchet MS" panose="020B0603020202020204" pitchFamily="34" charset="0"/>
              </a:rPr>
              <a:t> </a:t>
            </a:r>
            <a:r>
              <a:rPr lang="en-GB" u="sng" dirty="0">
                <a:solidFill>
                  <a:srgbClr val="0070C0"/>
                </a:solidFill>
                <a:latin typeface="Trebuchet MS" panose="020B0603020202020204" pitchFamily="34" charset="0"/>
              </a:rPr>
              <a:t>is understanding, using, reflecting on</a:t>
            </a:r>
            <a:r>
              <a:rPr lang="en-GB" dirty="0">
                <a:latin typeface="Trebuchet MS" panose="020B0603020202020204" pitchFamily="34" charset="0"/>
              </a:rPr>
              <a:t> </a:t>
            </a:r>
            <a:r>
              <a:rPr lang="en-GB" dirty="0">
                <a:solidFill>
                  <a:srgbClr val="FFC000"/>
                </a:solidFill>
                <a:latin typeface="Trebuchet MS" panose="020B0603020202020204" pitchFamily="34" charset="0"/>
              </a:rPr>
              <a:t>and engaging with</a:t>
            </a:r>
            <a:r>
              <a:rPr lang="en-GB" dirty="0">
                <a:latin typeface="Trebuchet MS" panose="020B0603020202020204" pitchFamily="34" charset="0"/>
              </a:rPr>
              <a:t> </a:t>
            </a:r>
            <a:r>
              <a:rPr lang="en-GB" dirty="0">
                <a:solidFill>
                  <a:srgbClr val="7030A0"/>
                </a:solidFill>
                <a:latin typeface="Trebuchet MS" panose="020B0603020202020204" pitchFamily="34" charset="0"/>
              </a:rPr>
              <a:t>written texts, </a:t>
            </a:r>
            <a:r>
              <a:rPr lang="en-GB" dirty="0">
                <a:solidFill>
                  <a:srgbClr val="FF0000"/>
                </a:solidFill>
                <a:latin typeface="Trebuchet MS" panose="020B0603020202020204" pitchFamily="34" charset="0"/>
              </a:rPr>
              <a:t>in order to achieve one’s goals, to develop one’s knowledge and potential, and to participate in society. </a:t>
            </a:r>
            <a:endParaRPr lang="en-GB" dirty="0" smtClean="0">
              <a:solidFill>
                <a:srgbClr val="FF0000"/>
              </a:solidFill>
              <a:latin typeface="Trebuchet MS" panose="020B0603020202020204" pitchFamily="34" charset="0"/>
            </a:endParaRPr>
          </a:p>
          <a:p>
            <a:pPr marL="0" indent="0" algn="just">
              <a:buNone/>
            </a:pPr>
            <a:r>
              <a:rPr lang="en-GB" dirty="0" smtClean="0">
                <a:latin typeface="Trebuchet MS" panose="020B0603020202020204" pitchFamily="34" charset="0"/>
              </a:rPr>
              <a:t>We are going to focus on the underlined text above…</a:t>
            </a:r>
            <a:endParaRPr lang="en-GB" dirty="0">
              <a:latin typeface="Trebuchet MS" panose="020B0603020202020204" pitchFamily="34" charset="0"/>
            </a:endParaRPr>
          </a:p>
        </p:txBody>
      </p:sp>
      <p:sp>
        <p:nvSpPr>
          <p:cNvPr id="2" name="Title 1"/>
          <p:cNvSpPr>
            <a:spLocks noGrp="1"/>
          </p:cNvSpPr>
          <p:nvPr>
            <p:ph type="title"/>
          </p:nvPr>
        </p:nvSpPr>
        <p:spPr/>
        <p:txBody>
          <a:bodyPr>
            <a:normAutofit fontScale="90000"/>
          </a:bodyPr>
          <a:lstStyle/>
          <a:p>
            <a:r>
              <a:rPr lang="en-GB" sz="3600" dirty="0">
                <a:latin typeface="Trebuchet MS" panose="020B0603020202020204" pitchFamily="34" charset="0"/>
              </a:rPr>
              <a:t>The PISA 2009 definition of reading, continued for 2012 and </a:t>
            </a:r>
            <a:r>
              <a:rPr lang="en-GB" sz="3600" dirty="0" smtClean="0">
                <a:latin typeface="Trebuchet MS" panose="020B0603020202020204" pitchFamily="34" charset="0"/>
              </a:rPr>
              <a:t>2015</a:t>
            </a:r>
            <a:r>
              <a:rPr lang="en-GB" dirty="0" smtClean="0">
                <a:latin typeface="Trebuchet MS" panose="020B0603020202020204" pitchFamily="34" charset="0"/>
              </a:rPr>
              <a:t>: </a:t>
            </a:r>
            <a:endParaRPr lang="en-GB" dirty="0">
              <a:latin typeface="Trebuchet MS" panose="020B0603020202020204" pitchFamily="34" charset="0"/>
            </a:endParaRPr>
          </a:p>
        </p:txBody>
      </p:sp>
      <p:grpSp>
        <p:nvGrpSpPr>
          <p:cNvPr id="4" name="Group 3"/>
          <p:cNvGrpSpPr/>
          <p:nvPr/>
        </p:nvGrpSpPr>
        <p:grpSpPr>
          <a:xfrm>
            <a:off x="107504" y="5443987"/>
            <a:ext cx="2540695" cy="1229994"/>
            <a:chOff x="0" y="5621440"/>
            <a:chExt cx="2540695" cy="122999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15859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700808"/>
            <a:ext cx="8208962" cy="5721350"/>
          </a:xfrm>
        </p:spPr>
        <p:txBody>
          <a:bodyPr>
            <a:normAutofit/>
          </a:bodyPr>
          <a:lstStyle/>
          <a:p>
            <a:pPr marL="0" lvl="0" indent="0" algn="just">
              <a:buNone/>
            </a:pPr>
            <a:r>
              <a:rPr lang="en-GB" sz="2000" dirty="0" smtClean="0">
                <a:solidFill>
                  <a:prstClr val="black"/>
                </a:solidFill>
                <a:latin typeface="Trebuchet MS" panose="020B0603020202020204" pitchFamily="34" charset="0"/>
              </a:rPr>
              <a:t>“Reading </a:t>
            </a:r>
            <a:r>
              <a:rPr lang="en-GB" sz="2000" dirty="0">
                <a:solidFill>
                  <a:prstClr val="black"/>
                </a:solidFill>
                <a:latin typeface="Trebuchet MS" panose="020B0603020202020204" pitchFamily="34" charset="0"/>
              </a:rPr>
              <a:t>literacy includes a wide range of cognitive competencies, from basic decoding, to knowledge of words, grammar and larger linguistic and textual structures and features, to knowledge about the world. It also includes metacognitive competencies: the awareness of and ability to use a variety of </a:t>
            </a:r>
            <a:r>
              <a:rPr lang="en-GB" sz="2000" dirty="0" smtClean="0">
                <a:solidFill>
                  <a:prstClr val="black"/>
                </a:solidFill>
                <a:latin typeface="Trebuchet MS" panose="020B0603020202020204" pitchFamily="34" charset="0"/>
              </a:rPr>
              <a:t>appropriate strategies </a:t>
            </a:r>
            <a:r>
              <a:rPr lang="en-GB" sz="2000" dirty="0">
                <a:solidFill>
                  <a:prstClr val="black"/>
                </a:solidFill>
                <a:latin typeface="Trebuchet MS" panose="020B0603020202020204" pitchFamily="34" charset="0"/>
              </a:rPr>
              <a:t>when processing texts</a:t>
            </a:r>
            <a:r>
              <a:rPr lang="en-GB" sz="2000" dirty="0" smtClean="0">
                <a:solidFill>
                  <a:prstClr val="black"/>
                </a:solidFill>
                <a:latin typeface="Trebuchet MS" panose="020B0603020202020204" pitchFamily="34" charset="0"/>
              </a:rPr>
              <a:t>.”</a:t>
            </a:r>
          </a:p>
          <a:p>
            <a:pPr marL="0" lvl="0" indent="0" algn="just">
              <a:buNone/>
            </a:pPr>
            <a:endParaRPr lang="en-GB" sz="2000" dirty="0">
              <a:solidFill>
                <a:prstClr val="black"/>
              </a:solidFill>
              <a:latin typeface="Trebuchet MS" panose="020B0603020202020204" pitchFamily="34" charset="0"/>
            </a:endParaRPr>
          </a:p>
          <a:p>
            <a:pPr marL="0" lvl="0" indent="0" algn="just">
              <a:buNone/>
            </a:pPr>
            <a:endParaRPr lang="en-GB" sz="2000" dirty="0" smtClean="0">
              <a:solidFill>
                <a:prstClr val="black"/>
              </a:solidFill>
              <a:latin typeface="Trebuchet MS" panose="020B0603020202020204" pitchFamily="34" charset="0"/>
            </a:endParaRPr>
          </a:p>
          <a:p>
            <a:pPr marL="0" lvl="0" indent="0" algn="just">
              <a:buNone/>
            </a:pPr>
            <a:r>
              <a:rPr lang="en-GB" sz="2000" dirty="0" smtClean="0">
                <a:solidFill>
                  <a:prstClr val="black"/>
                </a:solidFill>
                <a:latin typeface="Trebuchet MS" panose="020B0603020202020204" pitchFamily="34" charset="0"/>
              </a:rPr>
              <a:t> “Metacognitive </a:t>
            </a:r>
            <a:r>
              <a:rPr lang="en-GB" sz="2000" dirty="0">
                <a:solidFill>
                  <a:prstClr val="black"/>
                </a:solidFill>
                <a:latin typeface="Trebuchet MS" panose="020B0603020202020204" pitchFamily="34" charset="0"/>
              </a:rPr>
              <a:t>competencies are activated when readers think about, monitor and adjust their reading activity for a particular goal</a:t>
            </a:r>
            <a:r>
              <a:rPr lang="en-GB" sz="2000" dirty="0" smtClean="0">
                <a:solidFill>
                  <a:prstClr val="black"/>
                </a:solidFill>
                <a:latin typeface="Trebuchet MS" panose="020B0603020202020204" pitchFamily="34" charset="0"/>
              </a:rPr>
              <a:t>.” </a:t>
            </a:r>
            <a:endParaRPr lang="en-GB" sz="2000" i="1" dirty="0">
              <a:solidFill>
                <a:prstClr val="black"/>
              </a:solidFill>
              <a:latin typeface="Trebuchet MS" panose="020B0603020202020204" pitchFamily="34" charset="0"/>
            </a:endParaRPr>
          </a:p>
          <a:p>
            <a:pPr algn="just"/>
            <a:endParaRPr lang="en-GB" dirty="0"/>
          </a:p>
        </p:txBody>
      </p:sp>
      <p:grpSp>
        <p:nvGrpSpPr>
          <p:cNvPr id="4" name="Group 3"/>
          <p:cNvGrpSpPr/>
          <p:nvPr/>
        </p:nvGrpSpPr>
        <p:grpSpPr>
          <a:xfrm>
            <a:off x="107504" y="5443987"/>
            <a:ext cx="2540695" cy="1229994"/>
            <a:chOff x="0" y="5621440"/>
            <a:chExt cx="2540695" cy="122999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21440"/>
              <a:ext cx="1835696" cy="68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5" y="6251713"/>
              <a:ext cx="1547664"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251714"/>
              <a:ext cx="1785119" cy="59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91721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6473" y="2204864"/>
            <a:ext cx="4572000" cy="646331"/>
          </a:xfrm>
          <a:prstGeom prst="rect">
            <a:avLst/>
          </a:prstGeom>
        </p:spPr>
        <p:txBody>
          <a:bodyPr>
            <a:spAutoFit/>
          </a:bodyPr>
          <a:lstStyle/>
          <a:p>
            <a:r>
              <a:rPr lang="en-GB" dirty="0" smtClean="0">
                <a:latin typeface="Trebuchet MS" panose="020B0603020202020204" pitchFamily="34" charset="0"/>
              </a:rPr>
              <a:t>“The word </a:t>
            </a:r>
            <a:r>
              <a:rPr lang="en-GB" b="1" i="1" dirty="0" smtClean="0">
                <a:latin typeface="Trebuchet MS" panose="020B0603020202020204" pitchFamily="34" charset="0"/>
              </a:rPr>
              <a:t>understanding</a:t>
            </a:r>
            <a:r>
              <a:rPr lang="en-GB" dirty="0" smtClean="0">
                <a:latin typeface="Trebuchet MS" panose="020B0603020202020204" pitchFamily="34" charset="0"/>
              </a:rPr>
              <a:t> is readily connected with </a:t>
            </a:r>
            <a:r>
              <a:rPr lang="en-GB" b="1" i="1" dirty="0" smtClean="0">
                <a:latin typeface="Trebuchet MS" panose="020B0603020202020204" pitchFamily="34" charset="0"/>
              </a:rPr>
              <a:t>reading comprehension</a:t>
            </a:r>
            <a:r>
              <a:rPr lang="en-GB" dirty="0" smtClean="0">
                <a:latin typeface="Trebuchet MS" panose="020B0603020202020204" pitchFamily="34" charset="0"/>
              </a:rPr>
              <a:t>” </a:t>
            </a:r>
            <a:endParaRPr lang="en-GB" dirty="0">
              <a:latin typeface="Trebuchet MS" panose="020B0603020202020204" pitchFamily="34" charset="0"/>
            </a:endParaRPr>
          </a:p>
        </p:txBody>
      </p:sp>
      <p:sp>
        <p:nvSpPr>
          <p:cNvPr id="5" name="Rectangle 4"/>
          <p:cNvSpPr/>
          <p:nvPr/>
        </p:nvSpPr>
        <p:spPr>
          <a:xfrm>
            <a:off x="1403648" y="1196752"/>
            <a:ext cx="5454352" cy="923330"/>
          </a:xfrm>
          <a:prstGeom prst="rect">
            <a:avLst/>
          </a:prstGeom>
        </p:spPr>
        <p:txBody>
          <a:bodyPr wrap="square">
            <a:spAutoFit/>
          </a:bodyPr>
          <a:lstStyle/>
          <a:p>
            <a:r>
              <a:rPr lang="en-GB" dirty="0" smtClean="0">
                <a:latin typeface="Trebuchet MS" panose="020B0603020202020204" pitchFamily="34" charset="0"/>
              </a:rPr>
              <a:t>“The </a:t>
            </a:r>
            <a:r>
              <a:rPr lang="en-GB" dirty="0">
                <a:latin typeface="Trebuchet MS" panose="020B0603020202020204" pitchFamily="34" charset="0"/>
              </a:rPr>
              <a:t>word </a:t>
            </a:r>
            <a:r>
              <a:rPr lang="en-GB" b="1" i="1" dirty="0" smtClean="0">
                <a:latin typeface="Trebuchet MS" panose="020B0603020202020204" pitchFamily="34" charset="0"/>
              </a:rPr>
              <a:t>using</a:t>
            </a:r>
            <a:r>
              <a:rPr lang="en-GB" dirty="0" smtClean="0">
                <a:latin typeface="Trebuchet MS" panose="020B0603020202020204" pitchFamily="34" charset="0"/>
              </a:rPr>
              <a:t> </a:t>
            </a:r>
            <a:r>
              <a:rPr lang="en-GB" dirty="0">
                <a:latin typeface="Trebuchet MS" panose="020B0603020202020204" pitchFamily="34" charset="0"/>
              </a:rPr>
              <a:t>refers to the notions of application and function – doing something with what we </a:t>
            </a:r>
            <a:r>
              <a:rPr lang="en-GB" dirty="0" smtClean="0">
                <a:latin typeface="Trebuchet MS" panose="020B0603020202020204" pitchFamily="34" charset="0"/>
              </a:rPr>
              <a:t>read”</a:t>
            </a:r>
            <a:endParaRPr lang="en-GB" dirty="0">
              <a:latin typeface="Trebuchet MS" panose="020B0603020202020204" pitchFamily="34" charset="0"/>
            </a:endParaRPr>
          </a:p>
        </p:txBody>
      </p:sp>
      <p:sp>
        <p:nvSpPr>
          <p:cNvPr id="6" name="Rectangle 5"/>
          <p:cNvSpPr/>
          <p:nvPr/>
        </p:nvSpPr>
        <p:spPr>
          <a:xfrm>
            <a:off x="4136473" y="4725144"/>
            <a:ext cx="4572000" cy="1477328"/>
          </a:xfrm>
          <a:prstGeom prst="rect">
            <a:avLst/>
          </a:prstGeom>
        </p:spPr>
        <p:txBody>
          <a:bodyPr>
            <a:spAutoFit/>
          </a:bodyPr>
          <a:lstStyle/>
          <a:p>
            <a:r>
              <a:rPr lang="en-GB" dirty="0">
                <a:latin typeface="Trebuchet MS" panose="020B0603020202020204" pitchFamily="34" charset="0"/>
              </a:rPr>
              <a:t>“</a:t>
            </a:r>
            <a:r>
              <a:rPr lang="en-GB" b="1" i="1" dirty="0">
                <a:latin typeface="Trebuchet MS" panose="020B0603020202020204" pitchFamily="34" charset="0"/>
              </a:rPr>
              <a:t>Reflecting </a:t>
            </a:r>
            <a:r>
              <a:rPr lang="en-GB" b="1" i="1" dirty="0" smtClean="0">
                <a:latin typeface="Trebuchet MS" panose="020B0603020202020204" pitchFamily="34" charset="0"/>
              </a:rPr>
              <a:t>on </a:t>
            </a:r>
            <a:r>
              <a:rPr lang="en-GB" dirty="0" smtClean="0">
                <a:latin typeface="Trebuchet MS" panose="020B0603020202020204" pitchFamily="34" charset="0"/>
              </a:rPr>
              <a:t>is </a:t>
            </a:r>
            <a:r>
              <a:rPr lang="en-GB" dirty="0">
                <a:latin typeface="Trebuchet MS" panose="020B0603020202020204" pitchFamily="34" charset="0"/>
              </a:rPr>
              <a:t>added to </a:t>
            </a:r>
            <a:r>
              <a:rPr lang="en-GB" b="1" i="1" dirty="0" smtClean="0">
                <a:latin typeface="Trebuchet MS" panose="020B0603020202020204" pitchFamily="34" charset="0"/>
              </a:rPr>
              <a:t>understanding</a:t>
            </a:r>
            <a:r>
              <a:rPr lang="en-GB" dirty="0">
                <a:latin typeface="Trebuchet MS" panose="020B0603020202020204" pitchFamily="34" charset="0"/>
              </a:rPr>
              <a:t> </a:t>
            </a:r>
            <a:r>
              <a:rPr lang="en-GB" dirty="0" smtClean="0">
                <a:latin typeface="Trebuchet MS" panose="020B0603020202020204" pitchFamily="34" charset="0"/>
              </a:rPr>
              <a:t>and </a:t>
            </a:r>
            <a:r>
              <a:rPr lang="en-GB" b="1" i="1" dirty="0" smtClean="0">
                <a:latin typeface="Trebuchet MS" panose="020B0603020202020204" pitchFamily="34" charset="0"/>
              </a:rPr>
              <a:t>using</a:t>
            </a:r>
            <a:r>
              <a:rPr lang="en-GB" dirty="0">
                <a:latin typeface="Trebuchet MS" panose="020B0603020202020204" pitchFamily="34" charset="0"/>
              </a:rPr>
              <a:t> </a:t>
            </a:r>
            <a:r>
              <a:rPr lang="en-GB" dirty="0" smtClean="0">
                <a:latin typeface="Trebuchet MS" panose="020B0603020202020204" pitchFamily="34" charset="0"/>
              </a:rPr>
              <a:t>to </a:t>
            </a:r>
            <a:r>
              <a:rPr lang="en-GB" dirty="0">
                <a:latin typeface="Trebuchet MS" panose="020B0603020202020204" pitchFamily="34" charset="0"/>
              </a:rPr>
              <a:t>emphasise the notion that reading is interactive: readers draw on their own thoughts and experiences when engaging with a </a:t>
            </a:r>
            <a:r>
              <a:rPr lang="en-GB" dirty="0" smtClean="0">
                <a:latin typeface="Trebuchet MS" panose="020B0603020202020204" pitchFamily="34" charset="0"/>
              </a:rPr>
              <a:t>text” </a:t>
            </a:r>
            <a:endParaRPr lang="en-GB" dirty="0">
              <a:latin typeface="Trebuchet MS" panose="020B0603020202020204" pitchFamily="34" charset="0"/>
            </a:endParaRPr>
          </a:p>
        </p:txBody>
      </p:sp>
      <p:sp>
        <p:nvSpPr>
          <p:cNvPr id="7" name="Rectangle 6"/>
          <p:cNvSpPr/>
          <p:nvPr/>
        </p:nvSpPr>
        <p:spPr>
          <a:xfrm>
            <a:off x="179512" y="3212976"/>
            <a:ext cx="4572000" cy="1200329"/>
          </a:xfrm>
          <a:prstGeom prst="rect">
            <a:avLst/>
          </a:prstGeom>
        </p:spPr>
        <p:txBody>
          <a:bodyPr>
            <a:spAutoFit/>
          </a:bodyPr>
          <a:lstStyle/>
          <a:p>
            <a:r>
              <a:rPr lang="en-GB" dirty="0">
                <a:latin typeface="Trebuchet MS" panose="020B0603020202020204" pitchFamily="34" charset="0"/>
              </a:rPr>
              <a:t>Even at the earliest stages, readers draw on symbolic knowledge to decode a text and require a knowledge of vocabulary to make meaning.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463284"/>
            <a:ext cx="2376264" cy="218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594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241</TotalTime>
  <Words>728</Words>
  <Application>Microsoft Office PowerPoint</Application>
  <PresentationFormat>On-screen Show (4:3)</PresentationFormat>
  <Paragraphs>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Linking GCSE, Thinking Skills and the PISA Reading Literacy Framework </vt:lpstr>
      <vt:lpstr>PowerPoint Presentation</vt:lpstr>
      <vt:lpstr>Reading Literacy Aspects and Related Tasks</vt:lpstr>
      <vt:lpstr>PowerPoint Presentation</vt:lpstr>
      <vt:lpstr>PowerPoint Presentation</vt:lpstr>
      <vt:lpstr>PowerPoint Presentation</vt:lpstr>
      <vt:lpstr>The PISA 2009 definition of reading, continued for 2012 and 2015: </vt:lpstr>
      <vt:lpstr>PowerPoint Presentation</vt:lpstr>
      <vt:lpstr>PowerPoint Presentation</vt:lpstr>
      <vt:lpstr>Thinking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showing the Thinking Map examples… </vt:lpstr>
      <vt:lpstr>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Thinking Skills with the PISA Reading Literacy Framework</dc:title>
  <dc:creator>Michelle Nelson</dc:creator>
  <cp:lastModifiedBy>Sam Liddell</cp:lastModifiedBy>
  <cp:revision>19</cp:revision>
  <cp:lastPrinted>2015-02-08T16:10:44Z</cp:lastPrinted>
  <dcterms:created xsi:type="dcterms:W3CDTF">2015-02-02T10:48:10Z</dcterms:created>
  <dcterms:modified xsi:type="dcterms:W3CDTF">2015-02-27T05:32:56Z</dcterms:modified>
</cp:coreProperties>
</file>