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7"/>
  </p:handoutMasterIdLst>
  <p:sldIdLst>
    <p:sldId id="262" r:id="rId2"/>
    <p:sldId id="296" r:id="rId3"/>
    <p:sldId id="295" r:id="rId4"/>
    <p:sldId id="294" r:id="rId5"/>
    <p:sldId id="29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7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DC2B39-586A-4E9A-99CB-9F8F55CC6911}" type="datetimeFigureOut">
              <a:rPr lang="en-US" smtClean="0"/>
              <a:pPr/>
              <a:t>4/7/2015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9D69FB-8FAF-4A94-9D63-C720AD245C2D}" type="slidenum">
              <a:rPr lang="en-US" smtClean="0"/>
              <a:pPr/>
              <a:t>‹#›</a:t>
            </a:fld>
            <a:endParaRPr lang="en-US"/>
          </a:p>
        </p:txBody>
      </p:sp>
    </p:spTree>
    <p:extLst>
      <p:ext uri="{BB962C8B-B14F-4D97-AF65-F5344CB8AC3E}">
        <p14:creationId xmlns:p14="http://schemas.microsoft.com/office/powerpoint/2010/main" val="1793081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n-US" altLang="ja-JP" smtClean="0"/>
              <a:t>Click to edit Master title style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8BFBFB68-8C59-4F93-8ECF-07464F62292A}" type="datetimeFigureOut">
              <a:rPr lang="en-US" smtClean="0"/>
              <a:pPr/>
              <a:t>4/7/2015</a:t>
            </a:fld>
            <a:endParaRPr lang="en-US"/>
          </a:p>
        </p:txBody>
      </p:sp>
      <p:sp>
        <p:nvSpPr>
          <p:cNvPr id="11" name="図形 10"/>
          <p:cNvSpPr>
            <a:spLocks noGrp="1"/>
          </p:cNvSpPr>
          <p:nvPr>
            <p:ph type="ftr" sz="quarter" idx="11"/>
          </p:nvPr>
        </p:nvSpPr>
        <p:spPr>
          <a:xfrm>
            <a:off x="6048000" y="6492875"/>
            <a:ext cx="2394000" cy="365125"/>
          </a:xfrm>
        </p:spPr>
        <p:txBody>
          <a:bodyPr/>
          <a:lstStyle/>
          <a:p>
            <a:endParaRPr lang="en-US"/>
          </a:p>
        </p:txBody>
      </p:sp>
      <p:sp>
        <p:nvSpPr>
          <p:cNvPr id="18" name="図形 17"/>
          <p:cNvSpPr>
            <a:spLocks noGrp="1"/>
          </p:cNvSpPr>
          <p:nvPr>
            <p:ph type="sldNum" sz="quarter" idx="12"/>
          </p:nvPr>
        </p:nvSpPr>
        <p:spPr>
          <a:xfrm>
            <a:off x="8499632" y="6492875"/>
            <a:ext cx="644400" cy="365125"/>
          </a:xfrm>
        </p:spPr>
        <p:txBody>
          <a:bodyPr/>
          <a:lstStyle/>
          <a:p>
            <a:fld id="{4000AA27-FA95-4503-A455-F70FA744A58A}" type="slidenum">
              <a:rPr lang="en-US" smtClean="0"/>
              <a:pPr/>
              <a:t>‹#›</a:t>
            </a:fld>
            <a:endParaRPr lang="en-U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4/7/2015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4/7/2015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8BFBFB68-8C59-4F93-8ECF-07464F62292A}"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8BFBFB68-8C59-4F93-8ECF-07464F62292A}" type="datetimeFigureOut">
              <a:rPr lang="en-US" smtClean="0"/>
              <a:pPr/>
              <a:t>4/7/2015</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4/7/2015</a:t>
            </a:fld>
            <a:endParaRPr lang="en-US"/>
          </a:p>
        </p:txBody>
      </p:sp>
      <p:sp>
        <p:nvSpPr>
          <p:cNvPr id="5" name="図形 4"/>
          <p:cNvSpPr>
            <a:spLocks noGrp="1"/>
          </p:cNvSpPr>
          <p:nvPr>
            <p:ph type="ftr" sz="quarter" idx="11"/>
          </p:nvPr>
        </p:nvSpPr>
        <p:spPr>
          <a:xfrm>
            <a:off x="6048000" y="6492874"/>
            <a:ext cx="2395534" cy="365125"/>
          </a:xfrm>
        </p:spPr>
        <p:txBody>
          <a:bodyPr/>
          <a:lstStyle/>
          <a:p>
            <a:endParaRPr lang="en-US"/>
          </a:p>
        </p:txBody>
      </p:sp>
      <p:sp>
        <p:nvSpPr>
          <p:cNvPr id="6" name="図形 5"/>
          <p:cNvSpPr>
            <a:spLocks noGrp="1"/>
          </p:cNvSpPr>
          <p:nvPr>
            <p:ph type="sldNum" sz="quarter" idx="12"/>
          </p:nvPr>
        </p:nvSpPr>
        <p:spPr>
          <a:xfrm>
            <a:off x="8499600" y="6492875"/>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4/7/2015</a:t>
            </a:fld>
            <a:endParaRPr lang="en-US"/>
          </a:p>
        </p:txBody>
      </p:sp>
      <p:sp>
        <p:nvSpPr>
          <p:cNvPr id="6" name="図形 5"/>
          <p:cNvSpPr>
            <a:spLocks noGrp="1"/>
          </p:cNvSpPr>
          <p:nvPr>
            <p:ph type="ftr" sz="quarter" idx="11"/>
          </p:nvPr>
        </p:nvSpPr>
        <p:spPr>
          <a:xfrm>
            <a:off x="6048000" y="6494400"/>
            <a:ext cx="2395534"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8BFBFB68-8C59-4F93-8ECF-07464F62292A}" type="datetimeFigureOut">
              <a:rPr lang="en-US" smtClean="0"/>
              <a:pPr/>
              <a:t>4/7/2015</a:t>
            </a:fld>
            <a:endParaRPr lang="en-US"/>
          </a:p>
        </p:txBody>
      </p:sp>
      <p:sp>
        <p:nvSpPr>
          <p:cNvPr id="8" name="図形 7"/>
          <p:cNvSpPr>
            <a:spLocks noGrp="1"/>
          </p:cNvSpPr>
          <p:nvPr>
            <p:ph type="ftr" sz="quarter" idx="11"/>
          </p:nvPr>
        </p:nvSpPr>
        <p:spPr>
          <a:xfrm>
            <a:off x="6048000" y="6494400"/>
            <a:ext cx="2394000" cy="365125"/>
          </a:xfrm>
        </p:spPr>
        <p:txBody>
          <a:bodyPr/>
          <a:lstStyle/>
          <a:p>
            <a:endParaRPr lang="en-US"/>
          </a:p>
        </p:txBody>
      </p:sp>
      <p:sp>
        <p:nvSpPr>
          <p:cNvPr id="9" name="図形 8"/>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dt" sz="half" idx="10"/>
          </p:nvPr>
        </p:nvSpPr>
        <p:spPr/>
        <p:txBody>
          <a:bodyPr/>
          <a:lstStyle/>
          <a:p>
            <a:fld id="{8BFBFB68-8C59-4F93-8ECF-07464F62292A}" type="datetimeFigureOut">
              <a:rPr lang="en-US" smtClean="0"/>
              <a:pPr/>
              <a:t>4/7/2015</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8BFBFB68-8C59-4F93-8ECF-07464F62292A}" type="datetimeFigureOut">
              <a:rPr lang="en-US" smtClean="0"/>
              <a:pPr/>
              <a:t>4/7/2015</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4/7/2015</a:t>
            </a:fld>
            <a:endParaRPr lang="en-US"/>
          </a:p>
        </p:txBody>
      </p:sp>
      <p:sp>
        <p:nvSpPr>
          <p:cNvPr id="6" name="図形 5"/>
          <p:cNvSpPr>
            <a:spLocks noGrp="1"/>
          </p:cNvSpPr>
          <p:nvPr>
            <p:ph type="ftr" sz="quarter" idx="11"/>
          </p:nvPr>
        </p:nvSpPr>
        <p:spPr>
          <a:xfrm>
            <a:off x="6048000" y="6494400"/>
            <a:ext cx="2394000"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8BFBFB68-8C59-4F93-8ECF-07464F62292A}" type="datetimeFigureOut">
              <a:rPr lang="en-US" smtClean="0"/>
              <a:pPr/>
              <a:t>4/7/2015</a:t>
            </a:fld>
            <a:endParaRPr lang="en-US"/>
          </a:p>
        </p:txBody>
      </p:sp>
      <p:sp>
        <p:nvSpPr>
          <p:cNvPr id="10" name="図形 9"/>
          <p:cNvSpPr>
            <a:spLocks noGrp="1"/>
          </p:cNvSpPr>
          <p:nvPr>
            <p:ph type="ftr" sz="quarter" idx="11"/>
          </p:nvPr>
        </p:nvSpPr>
        <p:spPr>
          <a:xfrm>
            <a:off x="6048000" y="6494400"/>
            <a:ext cx="2394000" cy="365125"/>
          </a:xfrm>
        </p:spPr>
        <p:txBody>
          <a:bodyPr/>
          <a:lstStyle/>
          <a:p>
            <a:endParaRPr lang="en-US"/>
          </a:p>
        </p:txBody>
      </p:sp>
      <p:sp>
        <p:nvSpPr>
          <p:cNvPr id="11" name="図形 10"/>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n-US" altLang="ja-JP" smtClean="0"/>
              <a:t>Click to edit Master title style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8BFBFB68-8C59-4F93-8ECF-07464F62292A}" type="datetimeFigureOut">
              <a:rPr lang="en-US" smtClean="0"/>
              <a:pPr/>
              <a:t>4/7/2015</a:t>
            </a:fld>
            <a:endParaRPr lang="en-U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n-U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4000AA27-FA95-4503-A455-F70FA744A58A}" type="slidenum">
              <a:rPr lang="en-US" smtClean="0"/>
              <a:pPr/>
              <a:t>‹#›</a:t>
            </a:fld>
            <a:endParaRPr lang="en-U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4.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1.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1.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1.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1.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39: Student Heights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smtClean="0"/>
              <a:t>QUESTION </a:t>
            </a:r>
            <a:r>
              <a:rPr lang="en-US" b="1" dirty="0" smtClean="0"/>
              <a:t>39.1</a:t>
            </a:r>
            <a:endParaRPr lang="en-US" b="1" dirty="0" smtClean="0"/>
          </a:p>
          <a:p>
            <a:r>
              <a:rPr lang="en-US" dirty="0" smtClean="0"/>
              <a:t>In </a:t>
            </a:r>
            <a:r>
              <a:rPr lang="en-GB" dirty="0" smtClean="0"/>
              <a:t>a mathematics class one day, the heights of all students were measured.  The average height of boys was 160 cm, and the average height of girls was 150 cm.  </a:t>
            </a:r>
            <a:r>
              <a:rPr lang="en-GB" dirty="0" err="1" smtClean="0"/>
              <a:t>Alena</a:t>
            </a:r>
            <a:r>
              <a:rPr lang="en-GB" dirty="0" smtClean="0"/>
              <a:t> was the tallest – her height was 180 cm.  </a:t>
            </a:r>
            <a:r>
              <a:rPr lang="en-GB" dirty="0" err="1" smtClean="0"/>
              <a:t>Zdenek</a:t>
            </a:r>
            <a:r>
              <a:rPr lang="en-GB" dirty="0" smtClean="0"/>
              <a:t> was the shortest – his height was 130 cm.</a:t>
            </a:r>
          </a:p>
          <a:p>
            <a:endParaRPr lang="en-GB" dirty="0" smtClean="0"/>
          </a:p>
          <a:p>
            <a:r>
              <a:rPr lang="en-GB" dirty="0" smtClean="0"/>
              <a:t>Two students were absent from class that day, but they were in class the next day.  Their heights were measured, and the averages were recalculated.  Amazingly, the average height of the girls and the average height of the boys did not change.</a:t>
            </a:r>
          </a:p>
          <a:p>
            <a:endParaRPr lang="en-GB" dirty="0" smtClean="0"/>
          </a:p>
          <a:p>
            <a:r>
              <a:rPr lang="en-GB" dirty="0" smtClean="0"/>
              <a:t>Which of the following conclusions can be drawn from this information?</a:t>
            </a:r>
          </a:p>
          <a:p>
            <a:r>
              <a:rPr lang="en-GB" dirty="0" smtClean="0"/>
              <a:t>Circle ‘Yes’ or ‘No’ for each conclusion.</a:t>
            </a:r>
          </a:p>
          <a:p>
            <a:endParaRPr lang="en-GB" dirty="0"/>
          </a:p>
          <a:p>
            <a:endParaRPr lang="en-GB" dirty="0" smtClean="0"/>
          </a:p>
          <a:p>
            <a:endParaRPr lang="en-GB" dirty="0"/>
          </a:p>
          <a:p>
            <a:endParaRPr lang="en-GB" dirty="0" smtClean="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pic>
        <p:nvPicPr>
          <p:cNvPr id="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874" y="5613226"/>
            <a:ext cx="5508104" cy="1162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39</a:t>
            </a:r>
            <a:r>
              <a:rPr lang="en-GB" sz="4000" dirty="0">
                <a:solidFill>
                  <a:schemeClr val="tx1">
                    <a:lumMod val="95000"/>
                    <a:lumOff val="5000"/>
                  </a:schemeClr>
                </a:solidFill>
              </a:rPr>
              <a:t>: Student Heights</a:t>
            </a:r>
            <a:endParaRPr lang="en-US" sz="4000" dirty="0">
              <a:solidFill>
                <a:schemeClr val="tx1">
                  <a:lumMod val="95000"/>
                  <a:lumOff val="5000"/>
                </a:schemeClr>
              </a:solidFill>
            </a:endParaRPr>
          </a:p>
        </p:txBody>
      </p:sp>
      <p:sp>
        <p:nvSpPr>
          <p:cNvPr id="3" name="Rounded Rectangle 2"/>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2"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3"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39.1</a:t>
            </a:r>
          </a:p>
          <a:p>
            <a:r>
              <a:rPr lang="en-US" dirty="0">
                <a:solidFill>
                  <a:schemeClr val="bg1">
                    <a:lumMod val="50000"/>
                  </a:schemeClr>
                </a:solidFill>
              </a:rPr>
              <a:t>In </a:t>
            </a:r>
            <a:r>
              <a:rPr lang="en-GB" dirty="0">
                <a:solidFill>
                  <a:schemeClr val="bg1">
                    <a:lumMod val="50000"/>
                  </a:schemeClr>
                </a:solidFill>
              </a:rPr>
              <a:t>a mathematics class one day, the heights of all students were measured.  The average height of boys was 160 cm, and the average height of girls was 150 cm.  </a:t>
            </a:r>
            <a:r>
              <a:rPr lang="en-GB" dirty="0" err="1">
                <a:solidFill>
                  <a:schemeClr val="bg1">
                    <a:lumMod val="50000"/>
                  </a:schemeClr>
                </a:solidFill>
              </a:rPr>
              <a:t>Alena</a:t>
            </a:r>
            <a:r>
              <a:rPr lang="en-GB" dirty="0">
                <a:solidFill>
                  <a:schemeClr val="bg1">
                    <a:lumMod val="50000"/>
                  </a:schemeClr>
                </a:solidFill>
              </a:rPr>
              <a:t> was the tallest – her height was 180 cm.  </a:t>
            </a:r>
            <a:r>
              <a:rPr lang="en-GB" dirty="0" err="1">
                <a:solidFill>
                  <a:schemeClr val="bg1">
                    <a:lumMod val="50000"/>
                  </a:schemeClr>
                </a:solidFill>
              </a:rPr>
              <a:t>Zdenek</a:t>
            </a:r>
            <a:r>
              <a:rPr lang="en-GB" dirty="0">
                <a:solidFill>
                  <a:schemeClr val="bg1">
                    <a:lumMod val="50000"/>
                  </a:schemeClr>
                </a:solidFill>
              </a:rPr>
              <a:t> was the shortest – his height was 130 cm.</a:t>
            </a:r>
          </a:p>
          <a:p>
            <a:endParaRPr lang="en-GB" dirty="0">
              <a:solidFill>
                <a:schemeClr val="bg1">
                  <a:lumMod val="50000"/>
                </a:schemeClr>
              </a:solidFill>
            </a:endParaRPr>
          </a:p>
          <a:p>
            <a:r>
              <a:rPr lang="en-GB" dirty="0">
                <a:solidFill>
                  <a:schemeClr val="bg1">
                    <a:lumMod val="50000"/>
                  </a:schemeClr>
                </a:solidFill>
              </a:rPr>
              <a:t>Two students were absent from class that day, but they were in class the next day.  Their heights were measured, and the averages were recalculated.  Amazingly, the average height of the girls and the average height of the boys did not change.</a:t>
            </a:r>
          </a:p>
          <a:p>
            <a:endParaRPr lang="en-GB" dirty="0">
              <a:solidFill>
                <a:schemeClr val="bg1">
                  <a:lumMod val="50000"/>
                </a:schemeClr>
              </a:solidFill>
            </a:endParaRPr>
          </a:p>
          <a:p>
            <a:r>
              <a:rPr lang="en-GB" dirty="0"/>
              <a:t>Which of the following conclusions can be drawn from this information?</a:t>
            </a:r>
          </a:p>
          <a:p>
            <a:r>
              <a:rPr lang="en-GB" dirty="0">
                <a:solidFill>
                  <a:schemeClr val="bg1">
                    <a:lumMod val="50000"/>
                  </a:schemeClr>
                </a:solidFill>
              </a:rPr>
              <a:t>Circle ‘Yes’ or ‘No’ for each conclusion.</a:t>
            </a:r>
          </a:p>
          <a:p>
            <a:endParaRPr lang="en-GB" dirty="0"/>
          </a:p>
          <a:p>
            <a:endParaRPr lang="en-GB" dirty="0"/>
          </a:p>
          <a:p>
            <a:endParaRPr lang="en-GB" dirty="0"/>
          </a:p>
          <a:p>
            <a:endParaRPr lang="en-GB" dirty="0"/>
          </a:p>
        </p:txBody>
      </p:sp>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874" y="5613226"/>
            <a:ext cx="5508104" cy="1162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188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39</a:t>
            </a:r>
            <a:r>
              <a:rPr lang="en-GB" sz="4000" dirty="0">
                <a:solidFill>
                  <a:schemeClr val="tx1">
                    <a:lumMod val="95000"/>
                    <a:lumOff val="5000"/>
                  </a:schemeClr>
                </a:solidFill>
              </a:rPr>
              <a:t>: Student Heights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3"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39.1</a:t>
            </a:r>
          </a:p>
          <a:p>
            <a:r>
              <a:rPr lang="en-US" dirty="0">
                <a:solidFill>
                  <a:schemeClr val="bg1">
                    <a:lumMod val="50000"/>
                  </a:schemeClr>
                </a:solidFill>
              </a:rPr>
              <a:t>In </a:t>
            </a:r>
            <a:r>
              <a:rPr lang="en-GB" dirty="0">
                <a:solidFill>
                  <a:schemeClr val="bg1">
                    <a:lumMod val="50000"/>
                  </a:schemeClr>
                </a:solidFill>
              </a:rPr>
              <a:t>a mathematics class one day, the heights of all students were measured.  </a:t>
            </a:r>
            <a:r>
              <a:rPr lang="en-GB" dirty="0"/>
              <a:t>The average height of boys was 160 cm, and the average height of girls was 150 cm.  </a:t>
            </a:r>
            <a:r>
              <a:rPr lang="en-GB" dirty="0" err="1"/>
              <a:t>Alena</a:t>
            </a:r>
            <a:r>
              <a:rPr lang="en-GB" dirty="0"/>
              <a:t> was the tallest – her height was 180 cm.  </a:t>
            </a:r>
            <a:r>
              <a:rPr lang="en-GB" dirty="0" err="1"/>
              <a:t>Zdenek</a:t>
            </a:r>
            <a:r>
              <a:rPr lang="en-GB" dirty="0"/>
              <a:t> was the shortest – his height was 130 cm.</a:t>
            </a:r>
          </a:p>
          <a:p>
            <a:endParaRPr lang="en-GB" dirty="0"/>
          </a:p>
          <a:p>
            <a:r>
              <a:rPr lang="en-GB" dirty="0"/>
              <a:t>Two students were absent from class that day, but they were in class the next day.  Their heights were measured, and the averages were recalculated.  Amazingly, the average height of the girls and the average height of the boys did not change.</a:t>
            </a:r>
          </a:p>
          <a:p>
            <a:endParaRPr lang="en-GB" dirty="0"/>
          </a:p>
          <a:p>
            <a:r>
              <a:rPr lang="en-GB" dirty="0">
                <a:solidFill>
                  <a:schemeClr val="bg1">
                    <a:lumMod val="50000"/>
                  </a:schemeClr>
                </a:solidFill>
              </a:rPr>
              <a:t>Which of the following conclusions can be drawn from this information?</a:t>
            </a:r>
          </a:p>
          <a:p>
            <a:r>
              <a:rPr lang="en-GB" dirty="0">
                <a:solidFill>
                  <a:schemeClr val="bg1">
                    <a:lumMod val="50000"/>
                  </a:schemeClr>
                </a:solidFill>
              </a:rPr>
              <a:t>Circle ‘Yes’ or ‘No’ for each conclusion.</a:t>
            </a:r>
          </a:p>
          <a:p>
            <a:endParaRPr lang="en-GB" dirty="0"/>
          </a:p>
          <a:p>
            <a:endParaRPr lang="en-GB" dirty="0"/>
          </a:p>
          <a:p>
            <a:endParaRPr lang="en-GB" dirty="0"/>
          </a:p>
          <a:p>
            <a:endParaRPr lang="en-GB" dirty="0"/>
          </a:p>
        </p:txBody>
      </p:sp>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874" y="5613226"/>
            <a:ext cx="5508104" cy="1162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700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39</a:t>
            </a:r>
            <a:r>
              <a:rPr lang="en-GB" sz="4000" dirty="0">
                <a:solidFill>
                  <a:schemeClr val="tx1">
                    <a:lumMod val="95000"/>
                    <a:lumOff val="5000"/>
                  </a:schemeClr>
                </a:solidFill>
              </a:rPr>
              <a:t>: Student Heights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39.1</a:t>
            </a:r>
          </a:p>
          <a:p>
            <a:r>
              <a:rPr lang="en-US" dirty="0">
                <a:solidFill>
                  <a:schemeClr val="bg1">
                    <a:lumMod val="50000"/>
                  </a:schemeClr>
                </a:solidFill>
              </a:rPr>
              <a:t>In </a:t>
            </a:r>
            <a:r>
              <a:rPr lang="en-GB" dirty="0">
                <a:solidFill>
                  <a:schemeClr val="bg1">
                    <a:lumMod val="50000"/>
                  </a:schemeClr>
                </a:solidFill>
              </a:rPr>
              <a:t>a mathematics class one day, the </a:t>
            </a:r>
            <a:r>
              <a:rPr lang="en-GB" dirty="0"/>
              <a:t>heights </a:t>
            </a:r>
            <a:r>
              <a:rPr lang="en-GB" dirty="0">
                <a:solidFill>
                  <a:schemeClr val="bg1">
                    <a:lumMod val="50000"/>
                  </a:schemeClr>
                </a:solidFill>
              </a:rPr>
              <a:t>of all students were </a:t>
            </a:r>
            <a:r>
              <a:rPr lang="en-GB" dirty="0"/>
              <a:t>measured</a:t>
            </a:r>
            <a:r>
              <a:rPr lang="en-GB" dirty="0">
                <a:solidFill>
                  <a:schemeClr val="bg1">
                    <a:lumMod val="50000"/>
                  </a:schemeClr>
                </a:solidFill>
              </a:rPr>
              <a:t>.  The </a:t>
            </a:r>
            <a:r>
              <a:rPr lang="en-GB" dirty="0"/>
              <a:t>average </a:t>
            </a:r>
            <a:r>
              <a:rPr lang="en-GB" dirty="0">
                <a:solidFill>
                  <a:schemeClr val="bg1">
                    <a:lumMod val="50000"/>
                  </a:schemeClr>
                </a:solidFill>
              </a:rPr>
              <a:t>height of boys was 160 cm, and the average height of girls was 150 cm.  </a:t>
            </a:r>
            <a:r>
              <a:rPr lang="en-GB" dirty="0" err="1">
                <a:solidFill>
                  <a:schemeClr val="bg1">
                    <a:lumMod val="50000"/>
                  </a:schemeClr>
                </a:solidFill>
              </a:rPr>
              <a:t>Alena</a:t>
            </a:r>
            <a:r>
              <a:rPr lang="en-GB" dirty="0">
                <a:solidFill>
                  <a:schemeClr val="bg1">
                    <a:lumMod val="50000"/>
                  </a:schemeClr>
                </a:solidFill>
              </a:rPr>
              <a:t> was the</a:t>
            </a:r>
            <a:r>
              <a:rPr lang="en-GB" dirty="0"/>
              <a:t> tallest </a:t>
            </a:r>
            <a:r>
              <a:rPr lang="en-GB" dirty="0">
                <a:solidFill>
                  <a:schemeClr val="bg1">
                    <a:lumMod val="50000"/>
                  </a:schemeClr>
                </a:solidFill>
              </a:rPr>
              <a:t>– her height was 180 cm.  </a:t>
            </a:r>
            <a:r>
              <a:rPr lang="en-GB" dirty="0" err="1">
                <a:solidFill>
                  <a:schemeClr val="bg1">
                    <a:lumMod val="50000"/>
                  </a:schemeClr>
                </a:solidFill>
              </a:rPr>
              <a:t>Zdenek</a:t>
            </a:r>
            <a:r>
              <a:rPr lang="en-GB" dirty="0">
                <a:solidFill>
                  <a:schemeClr val="bg1">
                    <a:lumMod val="50000"/>
                  </a:schemeClr>
                </a:solidFill>
              </a:rPr>
              <a:t> was the</a:t>
            </a:r>
            <a:r>
              <a:rPr lang="en-GB" dirty="0"/>
              <a:t> shortest </a:t>
            </a:r>
            <a:r>
              <a:rPr lang="en-GB" dirty="0">
                <a:solidFill>
                  <a:schemeClr val="bg1">
                    <a:lumMod val="50000"/>
                  </a:schemeClr>
                </a:solidFill>
              </a:rPr>
              <a:t>– his height was 130 cm.</a:t>
            </a:r>
          </a:p>
          <a:p>
            <a:endParaRPr lang="en-GB" dirty="0">
              <a:solidFill>
                <a:schemeClr val="bg1">
                  <a:lumMod val="50000"/>
                </a:schemeClr>
              </a:solidFill>
            </a:endParaRPr>
          </a:p>
          <a:p>
            <a:r>
              <a:rPr lang="en-GB" dirty="0">
                <a:solidFill>
                  <a:schemeClr val="bg1">
                    <a:lumMod val="50000"/>
                  </a:schemeClr>
                </a:solidFill>
              </a:rPr>
              <a:t>Two students were absent from class that day, but they were in class the next day.  Their heights were measured, and the averages were recalculated.  Amazingly, the average height of the girls and the average height of the boys did not change.</a:t>
            </a:r>
          </a:p>
          <a:p>
            <a:endParaRPr lang="en-GB" dirty="0">
              <a:solidFill>
                <a:schemeClr val="bg1">
                  <a:lumMod val="50000"/>
                </a:schemeClr>
              </a:solidFill>
            </a:endParaRPr>
          </a:p>
          <a:p>
            <a:r>
              <a:rPr lang="en-GB" dirty="0">
                <a:solidFill>
                  <a:schemeClr val="bg1">
                    <a:lumMod val="50000"/>
                  </a:schemeClr>
                </a:solidFill>
              </a:rPr>
              <a:t>Which of the following conclusions can be drawn from this information?</a:t>
            </a:r>
          </a:p>
          <a:p>
            <a:r>
              <a:rPr lang="en-GB" dirty="0">
                <a:solidFill>
                  <a:schemeClr val="bg1">
                    <a:lumMod val="50000"/>
                  </a:schemeClr>
                </a:solidFill>
              </a:rPr>
              <a:t>Circle ‘Yes’ or ‘No’ for each conclusion.</a:t>
            </a:r>
          </a:p>
          <a:p>
            <a:endParaRPr lang="en-GB" dirty="0"/>
          </a:p>
          <a:p>
            <a:endParaRPr lang="en-GB" dirty="0"/>
          </a:p>
          <a:p>
            <a:endParaRPr lang="en-GB" dirty="0"/>
          </a:p>
          <a:p>
            <a:endParaRPr lang="en-GB" dirty="0"/>
          </a:p>
        </p:txBody>
      </p:sp>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874" y="5613226"/>
            <a:ext cx="5508104" cy="1162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782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39</a:t>
            </a:r>
            <a:r>
              <a:rPr lang="en-GB" sz="4000" dirty="0">
                <a:solidFill>
                  <a:schemeClr val="tx1">
                    <a:lumMod val="95000"/>
                    <a:lumOff val="5000"/>
                  </a:schemeClr>
                </a:solidFill>
              </a:rPr>
              <a:t>: Student Heights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1" name="TextBox 10"/>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t>QUESTION 39.1</a:t>
            </a:r>
          </a:p>
          <a:p>
            <a:r>
              <a:rPr lang="en-US" dirty="0"/>
              <a:t>In </a:t>
            </a:r>
            <a:r>
              <a:rPr lang="en-GB" dirty="0"/>
              <a:t>a mathematics class one day, the heights of all students were measured.  The average height of boys was 160 cm, and the average height of girls was 150 cm.  </a:t>
            </a:r>
            <a:r>
              <a:rPr lang="en-GB" dirty="0" err="1"/>
              <a:t>Alena</a:t>
            </a:r>
            <a:r>
              <a:rPr lang="en-GB" dirty="0"/>
              <a:t> was the tallest – her height was 180 cm.  </a:t>
            </a:r>
            <a:r>
              <a:rPr lang="en-GB" dirty="0" err="1"/>
              <a:t>Zdenek</a:t>
            </a:r>
            <a:r>
              <a:rPr lang="en-GB" dirty="0"/>
              <a:t> was the shortest – his height was 130 cm.</a:t>
            </a:r>
          </a:p>
          <a:p>
            <a:endParaRPr lang="en-GB" dirty="0"/>
          </a:p>
          <a:p>
            <a:r>
              <a:rPr lang="en-GB" dirty="0"/>
              <a:t>Two students were absent from class that day, but they were in class the next day.  Their heights were measured, and the averages were recalculated.  Amazingly, the average height of the girls and the average height of the boys did not change.</a:t>
            </a:r>
          </a:p>
          <a:p>
            <a:endParaRPr lang="en-GB" dirty="0"/>
          </a:p>
          <a:p>
            <a:r>
              <a:rPr lang="en-GB" dirty="0"/>
              <a:t>Which of the following conclusions can be drawn from this information?</a:t>
            </a:r>
          </a:p>
          <a:p>
            <a:r>
              <a:rPr lang="en-GB" dirty="0"/>
              <a:t>Circle ‘Yes’ or ‘No’ for each conclusion.</a:t>
            </a:r>
          </a:p>
          <a:p>
            <a:endParaRPr lang="en-GB" dirty="0"/>
          </a:p>
          <a:p>
            <a:endParaRPr lang="en-GB" dirty="0"/>
          </a:p>
          <a:p>
            <a:endParaRPr lang="en-GB" dirty="0"/>
          </a:p>
          <a:p>
            <a:endParaRPr lang="en-GB" dirty="0"/>
          </a:p>
        </p:txBody>
      </p:sp>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874" y="5613226"/>
            <a:ext cx="5508104" cy="1162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7613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Brooklet</Template>
  <TotalTime>2400</TotalTime>
  <Words>842</Words>
  <Application>Microsoft Office PowerPoint</Application>
  <PresentationFormat>On-screen Show (4:3)</PresentationFormat>
  <Paragraphs>74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Brooklet</vt:lpstr>
      <vt:lpstr>Mathematics Unit 39: Student Heights</vt:lpstr>
      <vt:lpstr>Mathematics Unit 39: Student Heights</vt:lpstr>
      <vt:lpstr>Mathematics Unit 39: Student Heights</vt:lpstr>
      <vt:lpstr>Mathematics Unit 39: Student Heights</vt:lpstr>
      <vt:lpstr>Mathematics Unit 39: Student Heights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Greenslade M</cp:lastModifiedBy>
  <cp:revision>71</cp:revision>
  <dcterms:created xsi:type="dcterms:W3CDTF">2010-03-16T17:53:16Z</dcterms:created>
  <dcterms:modified xsi:type="dcterms:W3CDTF">2015-04-07T15:00:35Z</dcterms:modified>
</cp:coreProperties>
</file>