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2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jp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jp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jp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jp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jpg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image" Target="../media/image4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slide" Target="slide19.xml"/><Relationship Id="rId4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18.xml"/><Relationship Id="rId7" Type="http://schemas.openxmlformats.org/officeDocument/2006/relationships/image" Target="../media/image3.emf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9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18.xml"/><Relationship Id="rId7" Type="http://schemas.openxmlformats.org/officeDocument/2006/relationships/image" Target="../media/image3.emf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9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18.xml"/><Relationship Id="rId7" Type="http://schemas.openxmlformats.org/officeDocument/2006/relationships/image" Target="../media/image3.emf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9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18.xml"/><Relationship Id="rId7" Type="http://schemas.openxmlformats.org/officeDocument/2006/relationships/image" Target="../media/image3.emf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9.xml"/><Relationship Id="rId4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jp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image" Target="../media/image2.jp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cy-GB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Mae’r graff hwn yn dangos sut mae buanedd car rasio yn amrywio ar hyd trac fflat, 3 cilometr o hyd, yn ystod ei ail lap.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 smtClean="0"/>
              <a:t>CWESTIWN 7.1</a:t>
            </a:r>
          </a:p>
          <a:p>
            <a:r>
              <a:rPr lang="cy-GB" dirty="0" smtClean="0"/>
              <a:t>Faint ydi’r pellter, yn </a:t>
            </a:r>
            <a:r>
              <a:rPr lang="cy-GB" dirty="0" err="1" smtClean="0"/>
              <a:t>fras</a:t>
            </a:r>
            <a:r>
              <a:rPr lang="cy-GB" dirty="0" smtClean="0"/>
              <a:t>, o’r llinell gychwyn at ddechrau darn hiraf syth y trac?</a:t>
            </a:r>
          </a:p>
          <a:p>
            <a:pPr marL="342900" indent="-342900">
              <a:buAutoNum type="alphaUcPeriod"/>
            </a:pPr>
            <a:r>
              <a:rPr lang="cy-GB" dirty="0" smtClean="0"/>
              <a:t>0.5 km</a:t>
            </a:r>
          </a:p>
          <a:p>
            <a:pPr marL="342900" indent="-342900">
              <a:buAutoNum type="alphaUcPeriod"/>
            </a:pPr>
            <a:r>
              <a:rPr lang="cy-GB" dirty="0" smtClean="0"/>
              <a:t>1.5 km</a:t>
            </a:r>
          </a:p>
          <a:p>
            <a:pPr marL="342900" indent="-342900">
              <a:buAutoNum type="alphaUcPeriod"/>
            </a:pPr>
            <a:r>
              <a:rPr lang="cy-GB" dirty="0" smtClean="0"/>
              <a:t>2.3 km</a:t>
            </a:r>
          </a:p>
          <a:p>
            <a:pPr marL="342900" indent="-342900">
              <a:buAutoNum type="alphaUcPeriod"/>
            </a:pPr>
            <a:r>
              <a:rPr lang="cy-GB" dirty="0" smtClean="0"/>
              <a:t>2.6 km</a:t>
            </a:r>
            <a:endParaRPr lang="cy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57656" y="2142392"/>
            <a:ext cx="5581719" cy="2366728"/>
            <a:chOff x="257656" y="2142392"/>
            <a:chExt cx="5581719" cy="23261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Mae’r graff hwn yn dangos sut mae buanedd car rasio yn amrywio ar hyd trac fflat, 3 cilometr o hyd, yn ystod ei ail lap.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7.2</a:t>
            </a:r>
          </a:p>
          <a:p>
            <a:r>
              <a:rPr lang="cy-GB" dirty="0"/>
              <a:t>Lle’r oedd y buanedd mwyaf araf a gofnodwyd yn ystod yr ail lap?</a:t>
            </a:r>
          </a:p>
          <a:p>
            <a:pPr marL="342900" indent="-342900">
              <a:buAutoNum type="alphaUcPeriod"/>
            </a:pPr>
            <a:r>
              <a:rPr lang="cy-GB" dirty="0"/>
              <a:t>Ar y llinell gychwyn.</a:t>
            </a:r>
          </a:p>
          <a:p>
            <a:pPr marL="342900" indent="-342900">
              <a:buAutoNum type="alphaUcPeriod"/>
            </a:pPr>
            <a:r>
              <a:rPr lang="cy-GB" dirty="0"/>
              <a:t>Tua 0.8 km.</a:t>
            </a:r>
          </a:p>
          <a:p>
            <a:pPr marL="342900" indent="-342900">
              <a:buAutoNum type="alphaUcPeriod"/>
            </a:pPr>
            <a:r>
              <a:rPr lang="cy-GB" dirty="0"/>
              <a:t>Tua 1.3 km.</a:t>
            </a:r>
          </a:p>
          <a:p>
            <a:pPr marL="342900" indent="-342900">
              <a:buAutoNum type="alphaUcPeriod"/>
            </a:pPr>
            <a:r>
              <a:rPr lang="cy-GB" dirty="0"/>
              <a:t>Hanner ffordd o gwmpas y trac.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5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1057530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Mae’r graff hwn yn dangos sut mae buanedd car rasio yn amrywio ar hyd trac fflat, 3 cilometr o hyd, yn ystod ei ail lap.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 smtClean="0"/>
              <a:t>CWESTIWN 7.3</a:t>
            </a:r>
          </a:p>
          <a:p>
            <a:r>
              <a:rPr lang="cy-GB" dirty="0" smtClean="0"/>
              <a:t>Beth </a:t>
            </a:r>
            <a:r>
              <a:rPr lang="cy-GB" dirty="0" err="1" smtClean="0"/>
              <a:t>allwch</a:t>
            </a:r>
            <a:r>
              <a:rPr lang="cy-GB" dirty="0" smtClean="0"/>
              <a:t> </a:t>
            </a:r>
            <a:r>
              <a:rPr lang="cy-GB" dirty="0" err="1" smtClean="0"/>
              <a:t>chi’i</a:t>
            </a:r>
            <a:r>
              <a:rPr lang="cy-GB" dirty="0" smtClean="0"/>
              <a:t> ddweud am fuanedd y car rhwng y marciau 2.6 km a 2.8 km?</a:t>
            </a:r>
          </a:p>
          <a:p>
            <a:pPr marL="342900" indent="-342900">
              <a:buAutoNum type="alphaUcPeriod"/>
            </a:pPr>
            <a:r>
              <a:rPr lang="cy-GB" dirty="0" smtClean="0"/>
              <a:t>Mae buanedd y car yn aros yn gyson.</a:t>
            </a:r>
          </a:p>
          <a:p>
            <a:pPr marL="342900" indent="-342900">
              <a:buAutoNum type="alphaUcPeriod"/>
            </a:pPr>
            <a:r>
              <a:rPr lang="cy-GB" dirty="0" smtClean="0"/>
              <a:t>Mae buanedd y car yn cynyddu.</a:t>
            </a:r>
          </a:p>
          <a:p>
            <a:pPr marL="342900" indent="-342900">
              <a:buAutoNum type="alphaUcPeriod"/>
            </a:pPr>
            <a:r>
              <a:rPr lang="cy-GB" dirty="0" smtClean="0"/>
              <a:t>Mae buanedd y car yn lleihau.</a:t>
            </a:r>
          </a:p>
          <a:p>
            <a:pPr marL="342900" indent="-342900">
              <a:buAutoNum type="alphaUcPeriod"/>
            </a:pPr>
            <a:r>
              <a:rPr lang="cy-GB" dirty="0" smtClean="0"/>
              <a:t>Dydi hi ddim yn bosibl penderfynu buanedd y car o’r graff.</a:t>
            </a:r>
            <a:endParaRPr lang="cy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61253" y="2014479"/>
            <a:ext cx="5581719" cy="2326172"/>
            <a:chOff x="257656" y="2142392"/>
            <a:chExt cx="5581719" cy="23261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91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531" y="1130772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</a:t>
            </a:r>
            <a:r>
              <a:rPr lang="cy-GB" dirty="0"/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hwn yn dangos sut mae buanedd car rasio yn amrywio ar hyd trac fflat, 3 cilometr o hyd, yn ystod ei ail lap.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</a:t>
            </a:r>
            <a:r>
              <a:rPr lang="en-US" b="1" dirty="0" smtClean="0"/>
              <a:t>7.3</a:t>
            </a:r>
            <a:endParaRPr lang="en-US" b="1" dirty="0"/>
          </a:p>
          <a:p>
            <a:r>
              <a:rPr lang="cy-GB" dirty="0"/>
              <a:t>Beth </a:t>
            </a:r>
            <a:r>
              <a:rPr lang="cy-GB" dirty="0" err="1"/>
              <a:t>allwch</a:t>
            </a:r>
            <a:r>
              <a:rPr lang="cy-GB" dirty="0"/>
              <a:t> </a:t>
            </a:r>
            <a:r>
              <a:rPr lang="cy-GB" dirty="0" err="1"/>
              <a:t>chi’i</a:t>
            </a:r>
            <a:r>
              <a:rPr lang="cy-GB" dirty="0"/>
              <a:t> ddweud am fuanedd y car rhwng y marciau 2.6 km a 2.8 km?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buanedd y car yn aros yn gyson.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buanedd y car yn cynyddu.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buanedd y car yn lleihau.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Dydi hi ddim yn bosibl penderfynu buanedd y car o’r graff.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81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Mae’r graff hwn yn dangos sut mae buanedd car rasio yn amrywio ar hyd trac fflat, 3 cilometr o hyd, yn ystod ei ail lap.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7.3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allwch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chi’i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ddweud am fuanedd y car rhwng y marciau 2.6 km a 2.8 km?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buanedd y car yn aros yn gyson.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buanedd y car yn cynyddu.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buanedd y car yn lleihau.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Dydi hi ddim yn bosibl penderfynu buanedd y car o’r graff.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27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dirty="0"/>
              <a:t>graff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hwn yn dangos sut mae buanedd car rasio yn amrywio ar hyd trac fflat, 3 cilometr o hyd, yn ystod ei ail lap.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7.3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allwch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chi’i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ddweud am fuanedd y car rhwng y marciau 2.6 km a 2.8 km?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buanedd y car yn aros yn gyson.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buanedd y car yn cynyddu.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buanedd y car yn lleihau.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Dydi hi ddim yn bosibl penderfynu buanedd y car o’r graff.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Mae’r graff hwn yn dangos sut mae buanedd car rasio yn amrywio ar hyd trac fflat, 3 cilometr o hyd, yn ystod ei ail lap.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</a:t>
            </a:r>
            <a:r>
              <a:rPr lang="en-US" b="1" dirty="0" smtClean="0"/>
              <a:t>7.3</a:t>
            </a:r>
            <a:endParaRPr lang="en-US" b="1" dirty="0"/>
          </a:p>
          <a:p>
            <a:r>
              <a:rPr lang="cy-GB" dirty="0"/>
              <a:t>Beth </a:t>
            </a:r>
            <a:r>
              <a:rPr lang="cy-GB" dirty="0" err="1"/>
              <a:t>allwch</a:t>
            </a:r>
            <a:r>
              <a:rPr lang="cy-GB" dirty="0"/>
              <a:t> </a:t>
            </a:r>
            <a:r>
              <a:rPr lang="cy-GB" dirty="0" err="1"/>
              <a:t>chi’i</a:t>
            </a:r>
            <a:r>
              <a:rPr lang="cy-GB" dirty="0"/>
              <a:t> ddweud am fuanedd y car rhwng y marciau 2.6 km a 2.8 km?</a:t>
            </a:r>
          </a:p>
          <a:p>
            <a:pPr marL="342900" indent="-342900">
              <a:buAutoNum type="alphaUcPeriod"/>
            </a:pPr>
            <a:r>
              <a:rPr lang="cy-GB" dirty="0"/>
              <a:t>Mae buanedd y car yn aros yn gyson.</a:t>
            </a:r>
          </a:p>
          <a:p>
            <a:pPr marL="342900" indent="-342900">
              <a:buAutoNum type="alphaUcPeriod"/>
            </a:pPr>
            <a:r>
              <a:rPr lang="cy-GB" dirty="0"/>
              <a:t>Mae buanedd y car yn cynyddu.</a:t>
            </a:r>
          </a:p>
          <a:p>
            <a:pPr marL="342900" indent="-342900">
              <a:buAutoNum type="alphaUcPeriod"/>
            </a:pPr>
            <a:r>
              <a:rPr lang="cy-GB" dirty="0"/>
              <a:t>Mae buanedd y car yn lleihau.</a:t>
            </a:r>
          </a:p>
          <a:p>
            <a:pPr marL="342900" indent="-342900">
              <a:buAutoNum type="alphaUcPeriod"/>
            </a:pPr>
            <a:r>
              <a:rPr lang="cy-GB" dirty="0"/>
              <a:t>Dydi hi ddim yn bosibl penderfynu buanedd y car o’r graff.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42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Mae’r graff hwn yn dangos sut mae buanedd car rasio yn amrywio ar hyd trac fflat, 3 cilometr o hyd, yn ystod ei ail lap.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 smtClean="0"/>
              <a:t>CWESTIWN 7.4</a:t>
            </a:r>
          </a:p>
          <a:p>
            <a:r>
              <a:rPr lang="cy-GB" dirty="0" smtClean="0"/>
              <a:t>Dyma luniau o bum trac. Ar hyd pa un o’r traciau hyn </a:t>
            </a:r>
            <a:r>
              <a:rPr lang="cy-GB" dirty="0" smtClean="0"/>
              <a:t>cafodd y </a:t>
            </a:r>
            <a:r>
              <a:rPr lang="cy-GB" dirty="0" smtClean="0"/>
              <a:t>car ei yrru i gynhyrchu’r graff buanedd a ddangosir uchod?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/>
          </a:p>
        </p:txBody>
      </p:sp>
      <p:pic>
        <p:nvPicPr>
          <p:cNvPr id="11" name="Pictur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620095"/>
            <a:ext cx="3600400" cy="203786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2051720" y="6352519"/>
            <a:ext cx="935794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5: Man cychwyn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9552" y="2060848"/>
            <a:ext cx="5460532" cy="1589633"/>
            <a:chOff x="868254" y="2180321"/>
            <a:chExt cx="5460532" cy="158963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7278" y="2244654"/>
              <a:ext cx="3360471" cy="1417578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68254" y="2367765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30452" y="3501033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0085" y="3554510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00194" y="218032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22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</a:t>
            </a:r>
            <a:r>
              <a:rPr lang="cy-GB" dirty="0"/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hwn yn dangos sut mae buanedd car rasio yn amrywio ar hyd trac fflat, 3 cilometr o hyd, yn ystod ei ail lap.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</a:t>
            </a:r>
            <a:r>
              <a:rPr lang="en-US" b="1" dirty="0" smtClean="0"/>
              <a:t>7.4</a:t>
            </a:r>
            <a:endParaRPr lang="en-US" b="1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Dyma luniau o bum trac</a:t>
            </a:r>
            <a:r>
              <a:rPr lang="cy-GB" dirty="0"/>
              <a:t>. Ar hyd pa un o’r traciau hyn </a:t>
            </a:r>
            <a:r>
              <a:rPr lang="cy-GB" dirty="0"/>
              <a:t>cafodd y car </a:t>
            </a:r>
            <a:r>
              <a:rPr lang="cy-GB" dirty="0"/>
              <a:t>ei yrru i gynhyrchu’r graff buanedd a ddangosir uchod?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620095"/>
            <a:ext cx="3600400" cy="203786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2051720" y="6352519"/>
            <a:ext cx="935794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5: Man cychwyn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9552" y="2060848"/>
            <a:ext cx="5460532" cy="1589633"/>
            <a:chOff x="868254" y="2180321"/>
            <a:chExt cx="5460532" cy="158963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7278" y="2244654"/>
              <a:ext cx="3360471" cy="1417578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68254" y="2367765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21399" y="3501033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0085" y="3554510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00194" y="218032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5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Mae’r graff hwn yn dangos sut mae buanedd car rasio yn amrywio ar hyd trac fflat, 3 cilometr o hyd, yn ystod ei ail lap.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7.4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 smtClean="0"/>
              <a:t>Dyma </a:t>
            </a:r>
            <a:r>
              <a:rPr lang="cy-GB" dirty="0"/>
              <a:t>luniau o bum trac.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hyd pa un o’r traciau hyn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cafodd y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car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ei yrru i gynhyrchu’r graff buanedd a ddangosir uchod?</a:t>
            </a: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620095"/>
            <a:ext cx="3600400" cy="203786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2051720" y="6352519"/>
            <a:ext cx="935794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5: Man cychwyn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9552" y="2060848"/>
            <a:ext cx="5460532" cy="1589633"/>
            <a:chOff x="868254" y="2180321"/>
            <a:chExt cx="5460532" cy="158963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7278" y="2244654"/>
              <a:ext cx="3360471" cy="1417578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68254" y="2367765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12346" y="3501033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0085" y="3554510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00194" y="218032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162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dirty="0"/>
              <a:t>graff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hwn yn dangos sut mae buanedd car rasio yn amrywio ar hyd trac fflat, 3 cilometr o hyd, yn ystod ei ail lap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7.4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Dyma luniau o bum trac. Ar hyd pa un o’r traciau hyn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cafodd y car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ei yrru i gynhyrchu’r graff buanedd a ddangosir uchod?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3" name="Picture 1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620095"/>
            <a:ext cx="3600400" cy="203786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2051720" y="6352519"/>
            <a:ext cx="935794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y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5: Man cychwyn</a:t>
            </a:r>
            <a:endParaRPr lang="cy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39552" y="2060848"/>
            <a:ext cx="5460532" cy="1589633"/>
            <a:chOff x="868254" y="2180321"/>
            <a:chExt cx="5460532" cy="158963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7278" y="2244654"/>
              <a:ext cx="3360471" cy="1417578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68254" y="2367765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12346" y="3501033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20085" y="3554510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00194" y="218032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24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</a:t>
            </a:r>
            <a:r>
              <a:rPr lang="cy-GB" dirty="0"/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hwn yn dangos sut mae buanedd car rasio yn amrywio ar hyd trac fflat, 3 cilometr o hyd, yn ystod ei ail lap.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</a:t>
            </a:r>
            <a:r>
              <a:rPr lang="en-US" b="1" dirty="0" smtClean="0"/>
              <a:t>7.1</a:t>
            </a:r>
            <a:endParaRPr lang="en-US" b="1" dirty="0"/>
          </a:p>
          <a:p>
            <a:r>
              <a:rPr lang="cy-GB" dirty="0" smtClean="0"/>
              <a:t>Faint </a:t>
            </a:r>
            <a:r>
              <a:rPr lang="cy-GB" dirty="0"/>
              <a:t>ydi’r pellter, yn </a:t>
            </a:r>
            <a:r>
              <a:rPr lang="cy-GB" dirty="0" err="1"/>
              <a:t>fras</a:t>
            </a:r>
            <a:r>
              <a:rPr lang="cy-GB" dirty="0"/>
              <a:t>, o’r llinell gychwyn at ddechrau darn hiraf syth y trac?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0.5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km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1.5 km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2.3 km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2.6 km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6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Mae’r graff hwn yn dangos sut mae buanedd car rasio yn amrywio ar hyd trac fflat, 3 cilometr o hyd, yn ystod ei ail lap.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</a:t>
            </a:r>
            <a:r>
              <a:rPr lang="en-US" b="1" dirty="0" smtClean="0"/>
              <a:t>7.4</a:t>
            </a:r>
            <a:endParaRPr lang="en-US" b="1" dirty="0"/>
          </a:p>
          <a:p>
            <a:r>
              <a:rPr lang="cy-GB" dirty="0"/>
              <a:t>Dyma luniau o bum trac. Ar hyd pa un o’r traciau hyn </a:t>
            </a:r>
            <a:r>
              <a:rPr lang="cy-GB" dirty="0"/>
              <a:t>cafodd y </a:t>
            </a:r>
            <a:r>
              <a:rPr lang="cy-GB" dirty="0" smtClean="0"/>
              <a:t>car </a:t>
            </a:r>
            <a:r>
              <a:rPr lang="cy-GB" dirty="0"/>
              <a:t>ei yrru i gynhyrchu’r graff buanedd a ddangosir uchod</a:t>
            </a:r>
            <a:r>
              <a:rPr lang="cy-GB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25144"/>
            <a:ext cx="3600400" cy="203786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993132" y="6445116"/>
            <a:ext cx="935794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5: Man </a:t>
            </a:r>
            <a:r>
              <a:rPr lang="en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cychwyn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9552" y="2060848"/>
            <a:ext cx="5460532" cy="1589633"/>
            <a:chOff x="868254" y="2180321"/>
            <a:chExt cx="5460532" cy="158963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7278" y="2244654"/>
              <a:ext cx="3360471" cy="1417578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868254" y="2367765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08522" y="3501033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20085" y="3554510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00194" y="218032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40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Mae’r graff hwn yn dangos sut mae buanedd car rasio yn amrywio ar hyd trac fflat, 3 cilometr o hyd, yn ystod ei ail lap.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7.1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ydi’r pellter,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fras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, o’r llinell gychwyn at ddechrau darn hiraf syth y trac?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0.5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km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1.5 km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2.3 km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2.6 km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</a:t>
            </a:r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Fathemateg 7: Buanedd Car </a:t>
            </a:r>
            <a:r>
              <a:rPr lang="cy-GB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dirty="0"/>
              <a:t>graff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hwn yn dangos sut mae buanedd car rasio yn amrywio ar hyd trac fflat, 3 cilometr o hyd, yn ystod ei ail lap.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7.1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ydi’r pellter,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fras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, o’r llinell gychwyn at ddechrau darn hiraf syth y trac?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0.5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km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1.5 km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2.3 km</a:t>
            </a:r>
          </a:p>
          <a:p>
            <a:pPr marL="342900" indent="-342900">
              <a:buAutoNum type="alphaUcPeriod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2.6 km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9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Mae’r graff hwn yn dangos sut mae buanedd car rasio yn amrywio ar hyd trac fflat, 3 cilometr o hyd, yn ystod ei ail lap.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</a:t>
            </a:r>
            <a:r>
              <a:rPr lang="en-US" b="1" dirty="0" smtClean="0"/>
              <a:t>7.1</a:t>
            </a:r>
            <a:endParaRPr lang="en-US" b="1" dirty="0"/>
          </a:p>
          <a:p>
            <a:r>
              <a:rPr lang="cy-GB" dirty="0" smtClean="0"/>
              <a:t>Faint </a:t>
            </a:r>
            <a:r>
              <a:rPr lang="cy-GB" dirty="0"/>
              <a:t>ydi’r pellter, yn </a:t>
            </a:r>
            <a:r>
              <a:rPr lang="cy-GB" dirty="0" err="1"/>
              <a:t>fras</a:t>
            </a:r>
            <a:r>
              <a:rPr lang="cy-GB" dirty="0"/>
              <a:t>, o’r llinell gychwyn at ddechrau darn hiraf syth y trac?</a:t>
            </a:r>
          </a:p>
          <a:p>
            <a:pPr marL="342900" indent="-342900">
              <a:buAutoNum type="alphaUcPeriod"/>
            </a:pPr>
            <a:r>
              <a:rPr lang="en-US" dirty="0" smtClean="0"/>
              <a:t>0.5 </a:t>
            </a:r>
            <a:r>
              <a:rPr lang="en-US" dirty="0"/>
              <a:t>km</a:t>
            </a:r>
          </a:p>
          <a:p>
            <a:pPr marL="342900" indent="-342900">
              <a:buAutoNum type="alphaUcPeriod"/>
            </a:pPr>
            <a:r>
              <a:rPr lang="en-US" dirty="0"/>
              <a:t>1.5 km</a:t>
            </a:r>
          </a:p>
          <a:p>
            <a:pPr marL="342900" indent="-342900">
              <a:buAutoNum type="alphaUcPeriod"/>
            </a:pPr>
            <a:r>
              <a:rPr lang="en-US" dirty="0"/>
              <a:t>2.3 km</a:t>
            </a:r>
          </a:p>
          <a:p>
            <a:pPr marL="342900" indent="-342900">
              <a:buAutoNum type="alphaUcPeriod"/>
            </a:pPr>
            <a:r>
              <a:rPr lang="en-US" dirty="0"/>
              <a:t>2.6 km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90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Mae’r graff hwn yn dangos sut mae buanedd car rasio yn amrywio ar hyd trac fflat, 3 cilometr o hyd, yn ystod ei ail lap.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endParaRPr lang="cy-GB" b="1" dirty="0" smtClean="0"/>
          </a:p>
          <a:p>
            <a:r>
              <a:rPr lang="cy-GB" b="1" dirty="0" smtClean="0"/>
              <a:t>CWESTIWN 7.2</a:t>
            </a:r>
          </a:p>
          <a:p>
            <a:r>
              <a:rPr lang="cy-GB" dirty="0" smtClean="0"/>
              <a:t>Lle’r oedd y buanedd mwyaf araf a gofnodwyd yn ystod yr ail lap?</a:t>
            </a:r>
          </a:p>
          <a:p>
            <a:pPr marL="342900" indent="-342900">
              <a:buAutoNum type="alphaUcPeriod"/>
            </a:pPr>
            <a:r>
              <a:rPr lang="cy-GB" dirty="0" smtClean="0"/>
              <a:t>Ar y llinell gychwyn.</a:t>
            </a:r>
          </a:p>
          <a:p>
            <a:pPr marL="342900" indent="-342900">
              <a:buAutoNum type="alphaUcPeriod"/>
            </a:pPr>
            <a:r>
              <a:rPr lang="cy-GB" dirty="0" smtClean="0"/>
              <a:t>Tua 0.8 km.</a:t>
            </a:r>
          </a:p>
          <a:p>
            <a:pPr marL="342900" indent="-342900">
              <a:buAutoNum type="alphaUcPeriod"/>
            </a:pPr>
            <a:r>
              <a:rPr lang="cy-GB" dirty="0" smtClean="0"/>
              <a:t>Tua 1.3 km.</a:t>
            </a:r>
          </a:p>
          <a:p>
            <a:pPr marL="342900" indent="-342900">
              <a:buAutoNum type="alphaUcPeriod"/>
            </a:pPr>
            <a:r>
              <a:rPr lang="cy-GB" dirty="0" smtClean="0"/>
              <a:t>Hanner ffordd o gwmpas y trac.</a:t>
            </a:r>
            <a:endParaRPr lang="cy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5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graff</a:t>
            </a:r>
            <a:r>
              <a:rPr lang="cy-GB" dirty="0"/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hwn yn dangos sut mae buanedd car rasio yn amrywio ar hyd trac fflat, 3 cilometr o hyd, yn ystod ei ail lap.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/>
              <a:t>CWESTIWN 7.2</a:t>
            </a:r>
          </a:p>
          <a:p>
            <a:r>
              <a:rPr lang="cy-GB" dirty="0"/>
              <a:t>Lle’r oedd y buanedd mwyaf araf a gofnodwyd yn ystod yr ail lap?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y llinell gychwyn.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Tua 0.8 km.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Tua 1.3 km.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Hanner ffordd o gwmpas y trac.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2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2984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Mae’r graff hwn yn dangos sut mae buanedd car rasio yn amrywio ar hyd trac fflat, 3 cilometr o hyd, yn ystod ei ail lap.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</a:t>
            </a:r>
            <a:r>
              <a:rPr lang="cy-GB" b="1" dirty="0"/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7.2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Lle’r oedd y buanedd mwyaf araf a gofnodwyd yn ystod yr ail lap?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y llinell gychwyn.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Tua 0.8 km.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Tua 1.3 km.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Hanner ffordd o gwmpas y trac.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4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7: Buanedd Car Rasio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1144869"/>
            <a:ext cx="5572164" cy="53553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Mae’r </a:t>
            </a:r>
            <a:r>
              <a:rPr lang="cy-GB" dirty="0"/>
              <a:t>graff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hwn yn dangos sut mae buanedd car rasio yn amrywio ar hyd trac fflat, 3 cilometr o hyd, yn ystod ei ail lap.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7.2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Lle’r oedd y buanedd mwyaf araf a gofnodwyd yn ystod yr ail lap?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y llinell gychwyn.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Tua 0.8 km.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Tua 1.3 km.</a:t>
            </a:r>
          </a:p>
          <a:p>
            <a:pPr marL="342900" indent="-342900">
              <a:buAutoNum type="alphaUcPeriod"/>
            </a:pP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Hanner ffordd o gwmpas y trac.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7656" y="2142392"/>
            <a:ext cx="5581719" cy="2326172"/>
            <a:chOff x="257656" y="2142392"/>
            <a:chExt cx="5581719" cy="23261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702" y="2142392"/>
              <a:ext cx="5303520" cy="223723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257656" y="2282950"/>
              <a:ext cx="61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</a:t>
              </a:r>
            </a:p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(km/h)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2664" y="4253120"/>
              <a:ext cx="11520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Llinell gychwyn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93840" y="4145398"/>
              <a:ext cx="20455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Pellter ar hyd y trac (km)</a:t>
              </a:r>
              <a:endParaRPr lang="cy-GB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6827" y="2154051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y-GB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Buanedd car rasio ar hyd trac 3 km</a:t>
              </a:r>
            </a:p>
            <a:p>
              <a:pPr algn="ctr"/>
              <a:r>
                <a:rPr lang="cy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(ail lap)</a:t>
              </a:r>
              <a:endParaRPr lang="cy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97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2621</TotalTime>
  <Words>2674</Words>
  <Application>Microsoft Office PowerPoint</Application>
  <PresentationFormat>On-screen Show (4:3)</PresentationFormat>
  <Paragraphs>551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  <vt:lpstr>Uned Fathemateg 7: Buanedd Car Rasio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88</cp:revision>
  <dcterms:created xsi:type="dcterms:W3CDTF">2010-03-16T17:53:16Z</dcterms:created>
  <dcterms:modified xsi:type="dcterms:W3CDTF">2015-04-24T13:01:34Z</dcterms:modified>
</cp:coreProperties>
</file>