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6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1E0529-E31B-4009-B2FF-9A11C9004638}" type="datetimeFigureOut">
              <a:rPr lang="en-GB" smtClean="0"/>
              <a:t>08/02/2015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1072FE-5354-492D-A994-2F0E2CC3987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175351" cy="1793167"/>
          </a:xfrm>
        </p:spPr>
        <p:txBody>
          <a:bodyPr/>
          <a:lstStyle/>
          <a:p>
            <a:pPr algn="ctr"/>
            <a:r>
              <a:rPr lang="en-GB" dirty="0" smtClean="0"/>
              <a:t>Short Answer Questions</a:t>
            </a:r>
            <a:endParaRPr lang="en-GB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988" y="3429000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7504" y="5443987"/>
            <a:ext cx="2540695" cy="1229994"/>
            <a:chOff x="0" y="5621440"/>
            <a:chExt cx="2540695" cy="122999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11237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268759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3 types</a:t>
            </a:r>
            <a:r>
              <a:rPr lang="en-GB" sz="2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: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Inference </a:t>
            </a:r>
            <a:r>
              <a:rPr lang="en-GB" sz="2400" dirty="0">
                <a:solidFill>
                  <a:srgbClr val="0070C0"/>
                </a:solidFill>
                <a:latin typeface="Trebuchet MS" panose="020B0603020202020204" pitchFamily="34" charset="0"/>
              </a:rPr>
              <a:t>&amp; Deduction </a:t>
            </a:r>
            <a:endParaRPr lang="en-GB" sz="2400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endParaRPr lang="en-GB" sz="2400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Access </a:t>
            </a:r>
            <a:r>
              <a:rPr lang="en-GB" sz="2400" dirty="0">
                <a:solidFill>
                  <a:srgbClr val="00B050"/>
                </a:solidFill>
                <a:latin typeface="Trebuchet MS" panose="020B0603020202020204" pitchFamily="34" charset="0"/>
              </a:rPr>
              <a:t>&amp; Retrieve </a:t>
            </a:r>
            <a:endParaRPr lang="en-GB" sz="2400" dirty="0" smtClean="0">
              <a:solidFill>
                <a:srgbClr val="00B050"/>
              </a:solidFill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endParaRPr lang="en-GB" sz="2400" dirty="0" smtClean="0">
              <a:solidFill>
                <a:srgbClr val="00B050"/>
              </a:solidFill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Multiple Choice</a:t>
            </a:r>
          </a:p>
          <a:p>
            <a:pPr marL="342900" indent="-342900">
              <a:buAutoNum type="arabicParenR"/>
            </a:pP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504" y="5443987"/>
            <a:ext cx="2540695" cy="1229994"/>
            <a:chOff x="0" y="5621440"/>
            <a:chExt cx="2540695" cy="122999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84359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187852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0070C0"/>
                </a:solidFill>
                <a:latin typeface="Trebuchet MS" panose="020B0603020202020204" pitchFamily="34" charset="0"/>
              </a:rPr>
              <a:t>Inference &amp; Deduction – short answer </a:t>
            </a:r>
            <a:endParaRPr lang="en-GB" b="1" u="sng" dirty="0" smtClean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endParaRPr lang="en-GB" b="1" u="sng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en-GB" b="1" dirty="0" smtClean="0">
                <a:latin typeface="Trebuchet MS" panose="020B0603020202020204" pitchFamily="34" charset="0"/>
              </a:rPr>
              <a:t>Pupils </a:t>
            </a:r>
            <a:r>
              <a:rPr lang="en-GB" b="1" dirty="0">
                <a:latin typeface="Trebuchet MS" panose="020B0603020202020204" pitchFamily="34" charset="0"/>
              </a:rPr>
              <a:t>could use </a:t>
            </a:r>
            <a:r>
              <a:rPr lang="en-GB" b="1" dirty="0" smtClean="0">
                <a:latin typeface="Trebuchet MS" panose="020B0603020202020204" pitchFamily="34" charset="0"/>
              </a:rPr>
              <a:t>Thinking </a:t>
            </a:r>
            <a:r>
              <a:rPr lang="en-GB" b="1" dirty="0">
                <a:latin typeface="Trebuchet MS" panose="020B0603020202020204" pitchFamily="34" charset="0"/>
              </a:rPr>
              <a:t>M</a:t>
            </a:r>
            <a:r>
              <a:rPr lang="en-GB" b="1" dirty="0" smtClean="0">
                <a:latin typeface="Trebuchet MS" panose="020B0603020202020204" pitchFamily="34" charset="0"/>
              </a:rPr>
              <a:t>aps </a:t>
            </a:r>
            <a:r>
              <a:rPr lang="en-GB" b="1" dirty="0">
                <a:latin typeface="Trebuchet MS" panose="020B0603020202020204" pitchFamily="34" charset="0"/>
              </a:rPr>
              <a:t>to construct their short answer inference/deduction style questions.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256490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Possible Thinking Maps to use for this question type include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 smtClean="0"/>
              <a:t>				</a:t>
            </a:r>
            <a:r>
              <a:rPr lang="en-GB" sz="1200" i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Upside down works too</a:t>
            </a:r>
            <a:endParaRPr lang="en-GB" i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Object 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508" y="3030226"/>
            <a:ext cx="305983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ject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77" y="3930326"/>
            <a:ext cx="2555776" cy="183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4554341" y="3609003"/>
            <a:ext cx="576064" cy="408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07504" y="5443987"/>
            <a:ext cx="2540695" cy="1229994"/>
            <a:chOff x="0" y="5621440"/>
            <a:chExt cx="2540695" cy="12299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7657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292567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latin typeface="Trebuchet MS" panose="020B0603020202020204" pitchFamily="34" charset="0"/>
              </a:rPr>
              <a:t>Access &amp; Retrieve – facts or </a:t>
            </a:r>
            <a:r>
              <a:rPr lang="en-GB" b="1" u="sng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statistics</a:t>
            </a:r>
          </a:p>
          <a:p>
            <a:r>
              <a:rPr lang="en-GB" b="1" dirty="0" smtClean="0">
                <a:latin typeface="Trebuchet MS" panose="020B0603020202020204" pitchFamily="34" charset="0"/>
              </a:rPr>
              <a:t>Pupils will need to use their skimming and scanning skills, as well as their  </a:t>
            </a:r>
            <a:r>
              <a:rPr lang="en-GB" b="1" dirty="0" smtClean="0">
                <a:latin typeface="Trebuchet MS" panose="020B0603020202020204" pitchFamily="34" charset="0"/>
              </a:rPr>
              <a:t>deduction </a:t>
            </a:r>
            <a:r>
              <a:rPr lang="en-GB" b="1" dirty="0" smtClean="0">
                <a:latin typeface="Trebuchet MS" panose="020B0603020202020204" pitchFamily="34" charset="0"/>
              </a:rPr>
              <a:t>and </a:t>
            </a:r>
            <a:r>
              <a:rPr lang="en-GB" b="1" dirty="0" smtClean="0">
                <a:latin typeface="Trebuchet MS" panose="020B0603020202020204" pitchFamily="34" charset="0"/>
              </a:rPr>
              <a:t>summarising </a:t>
            </a:r>
            <a:r>
              <a:rPr lang="en-GB" b="1" dirty="0" smtClean="0">
                <a:latin typeface="Trebuchet MS" panose="020B0603020202020204" pitchFamily="34" charset="0"/>
              </a:rPr>
              <a:t>skills.</a:t>
            </a:r>
            <a:endParaRPr lang="en-GB" b="1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492896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Possible tools to </a:t>
            </a:r>
            <a:r>
              <a:rPr lang="en-GB" dirty="0" smtClean="0">
                <a:latin typeface="Trebuchet MS" panose="020B0603020202020204" pitchFamily="34" charset="0"/>
              </a:rPr>
              <a:t>use in helping pupils identify the key words in questions and answers include: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Object 1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53394"/>
            <a:ext cx="5718919" cy="234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7504" y="5443987"/>
            <a:ext cx="2540695" cy="1229994"/>
            <a:chOff x="0" y="5621440"/>
            <a:chExt cx="2540695" cy="122999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621440"/>
              <a:ext cx="1835696" cy="68576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385" y="6251713"/>
              <a:ext cx="1547664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251714"/>
              <a:ext cx="1785119" cy="5997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76603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556792"/>
            <a:ext cx="72563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9900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Strategies for Answering Multiple Choice Questions </a:t>
            </a:r>
            <a:endParaRPr lang="en-GB" sz="1600" dirty="0">
              <a:solidFill>
                <a:srgbClr val="990099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Read </a:t>
            </a:r>
            <a:r>
              <a:rPr lang="en-GB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the directions. </a:t>
            </a:r>
            <a:endParaRPr lang="en-GB" sz="1600" b="1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Are </a:t>
            </a:r>
            <a:r>
              <a:rPr lang="en-GB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you being asked to find the best response or a correct response? </a:t>
            </a:r>
          </a:p>
          <a:p>
            <a:r>
              <a:rPr lang="en-GB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Answer each question in your head first before you look at the possible answers. </a:t>
            </a:r>
          </a:p>
          <a:p>
            <a:r>
              <a:rPr lang="en-GB" sz="1600" dirty="0">
                <a:latin typeface="Trebuchet MS" panose="020B0603020202020204" pitchFamily="34" charset="0"/>
                <a:cs typeface="Times New Roman" panose="02020603050405020304" pitchFamily="18" charset="0"/>
              </a:rPr>
              <a:t>Read the stem and </a:t>
            </a:r>
            <a:r>
              <a:rPr lang="en-GB" sz="1600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all </a:t>
            </a:r>
            <a:r>
              <a:rPr lang="en-GB" sz="1600" dirty="0">
                <a:latin typeface="Trebuchet MS" panose="020B0603020202020204" pitchFamily="34" charset="0"/>
                <a:cs typeface="Times New Roman" panose="02020603050405020304" pitchFamily="18" charset="0"/>
              </a:rPr>
              <a:t>of the choices before selecting your answer.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Eliminate alternatives that are absurd, silly, or obviously incorrect. </a:t>
            </a:r>
            <a:endParaRPr lang="en-GB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Cross off answers that are clearly not correct. </a:t>
            </a:r>
            <a:endParaRPr lang="en-GB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Make sure the stem and the choice you've chosen agree grammatically. </a:t>
            </a:r>
            <a:endParaRPr lang="en-GB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Choose the alternative that is most inclusive. </a:t>
            </a:r>
            <a:endParaRPr lang="en-GB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The </a:t>
            </a: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correct choice will usually contain relative qualifiers such as usually, generally, sometimes, often, etc. These words allow for exceptions. </a:t>
            </a:r>
            <a:endParaRPr lang="en-GB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The correct choice will usually not include absolute qualifiers such as always, never, at no time, etc. These words do not allow for exceptions. </a:t>
            </a:r>
            <a:endParaRPr lang="en-GB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Be alert for choices that are identical (they are usually both incorrect) or opposite (often one of them will be the correct choice). </a:t>
            </a:r>
            <a:endParaRPr lang="en-GB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Be careful when asked which is </a:t>
            </a:r>
            <a:r>
              <a:rPr lang="en-GB" sz="1600" b="1" i="1" u="sng">
                <a:latin typeface="Trebuchet MS" panose="020B0603020202020204" pitchFamily="34" charset="0"/>
                <a:cs typeface="Times New Roman" panose="02020603050405020304" pitchFamily="18" charset="0"/>
              </a:rPr>
              <a:t>not </a:t>
            </a:r>
            <a:r>
              <a:rPr lang="en-GB" sz="1600" i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true -these </a:t>
            </a:r>
            <a:r>
              <a:rPr lang="en-GB" sz="16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are asking you to pick an incorrect answer. </a:t>
            </a:r>
            <a:r>
              <a:rPr lang="en-GB" sz="1600" dirty="0">
                <a:latin typeface="Trebuchet MS" panose="020B0603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92025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</TotalTime>
  <Words>97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Short Answer Questions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Answer Questions</dc:title>
  <dc:creator>Ms Sheridan</dc:creator>
  <cp:lastModifiedBy>Sam Liddell</cp:lastModifiedBy>
  <cp:revision>7</cp:revision>
  <cp:lastPrinted>2015-02-08T13:59:02Z</cp:lastPrinted>
  <dcterms:created xsi:type="dcterms:W3CDTF">2015-02-04T12:00:45Z</dcterms:created>
  <dcterms:modified xsi:type="dcterms:W3CDTF">2015-02-08T15:39:51Z</dcterms:modified>
</cp:coreProperties>
</file>