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6" r:id="rId5"/>
    <p:sldId id="267" r:id="rId6"/>
    <p:sldId id="268" r:id="rId7"/>
    <p:sldId id="269" r:id="rId8"/>
    <p:sldId id="259" r:id="rId9"/>
    <p:sldId id="260" r:id="rId10"/>
    <p:sldId id="270" r:id="rId11"/>
    <p:sldId id="271" r:id="rId12"/>
    <p:sldId id="262" r:id="rId13"/>
    <p:sldId id="272" r:id="rId14"/>
    <p:sldId id="263" r:id="rId15"/>
    <p:sldId id="273" r:id="rId16"/>
    <p:sldId id="264"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124" autoAdjust="0"/>
  </p:normalViewPr>
  <p:slideViewPr>
    <p:cSldViewPr snapToGrid="0">
      <p:cViewPr varScale="1">
        <p:scale>
          <a:sx n="62" d="100"/>
          <a:sy n="62" d="100"/>
        </p:scale>
        <p:origin x="1056"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2AAFC0-04F0-4769-B6FD-7A22AD924318}" type="datetimeFigureOut">
              <a:rPr lang="en-GB" smtClean="0"/>
              <a:t>25/03/2016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FD439-560E-469E-8EA2-E3A3266AEBBA}" type="slidenum">
              <a:rPr lang="en-GB" smtClean="0"/>
              <a:t>‹#›</a:t>
            </a:fld>
            <a:endParaRPr lang="en-GB"/>
          </a:p>
        </p:txBody>
      </p:sp>
    </p:spTree>
    <p:extLst>
      <p:ext uri="{BB962C8B-B14F-4D97-AF65-F5344CB8AC3E}">
        <p14:creationId xmlns:p14="http://schemas.microsoft.com/office/powerpoint/2010/main" val="179881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rookes.ac.uk/student/services/health"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is this Gantt chart planning? </a:t>
            </a:r>
          </a:p>
          <a:p>
            <a:r>
              <a:rPr lang="en-GB" dirty="0" smtClean="0"/>
              <a:t>Why is it used?</a:t>
            </a:r>
          </a:p>
          <a:p>
            <a:r>
              <a:rPr lang="en-GB" dirty="0" smtClean="0"/>
              <a:t>What is the missing activity 11? (Eat breakfast)</a:t>
            </a:r>
          </a:p>
          <a:p>
            <a:r>
              <a:rPr lang="en-GB" dirty="0" smtClean="0"/>
              <a:t>Discussion of layer of Gantt chart-</a:t>
            </a:r>
            <a:r>
              <a:rPr lang="en-GB" baseline="0" dirty="0" smtClean="0"/>
              <a:t> activity 3 lasts for 6 minutes- how do you know this?</a:t>
            </a:r>
          </a:p>
          <a:p>
            <a:r>
              <a:rPr lang="en-GB" dirty="0" smtClean="0"/>
              <a:t>http://post16consortium.wales/courses/welshBacc13/story.html - Link</a:t>
            </a:r>
            <a:r>
              <a:rPr lang="en-GB" baseline="0" dirty="0" smtClean="0"/>
              <a:t> from consortia on Gantt charts</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4</a:t>
            </a:fld>
            <a:endParaRPr lang="en-GB"/>
          </a:p>
        </p:txBody>
      </p:sp>
    </p:spTree>
    <p:extLst>
      <p:ext uri="{BB962C8B-B14F-4D97-AF65-F5344CB8AC3E}">
        <p14:creationId xmlns:p14="http://schemas.microsoft.com/office/powerpoint/2010/main" val="2774714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Target 1- SMART</a:t>
            </a:r>
          </a:p>
          <a:p>
            <a:r>
              <a:rPr lang="en-GB" dirty="0" smtClean="0"/>
              <a:t>S- The reader can tell exactly</a:t>
            </a:r>
            <a:r>
              <a:rPr lang="en-GB" baseline="0" dirty="0" smtClean="0"/>
              <a:t> what is going to be produced. M- 15 questions, 50 responses, A- It is within the capabilities of a student at this level- saying 50K responses wouldn’t be attainable for example, R- links clearly to a project (assuming the project is on sports grounds in </a:t>
            </a:r>
            <a:r>
              <a:rPr lang="en-GB" baseline="0" dirty="0" err="1" smtClean="0"/>
              <a:t>Colwyn</a:t>
            </a:r>
            <a:r>
              <a:rPr lang="en-GB" baseline="0" dirty="0" smtClean="0"/>
              <a:t> Bay) T- Clear date for completion.</a:t>
            </a:r>
          </a:p>
          <a:p>
            <a:r>
              <a:rPr lang="en-GB" baseline="0" dirty="0" smtClean="0"/>
              <a:t>Target 2- Not SMART</a:t>
            </a:r>
          </a:p>
          <a:p>
            <a:r>
              <a:rPr lang="en-GB" baseline="0" dirty="0" smtClean="0"/>
              <a:t>Class to re-write this to be a SMART target</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15</a:t>
            </a:fld>
            <a:endParaRPr lang="en-GB"/>
          </a:p>
        </p:txBody>
      </p:sp>
    </p:spTree>
    <p:extLst>
      <p:ext uri="{BB962C8B-B14F-4D97-AF65-F5344CB8AC3E}">
        <p14:creationId xmlns:p14="http://schemas.microsoft.com/office/powerpoint/2010/main" val="3199745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Class discussion what can we use?  Add to the list given</a:t>
            </a:r>
            <a:r>
              <a:rPr lang="en-GB" baseline="0" dirty="0" smtClean="0"/>
              <a:t> </a:t>
            </a:r>
            <a:r>
              <a:rPr lang="en-GB" dirty="0" smtClean="0"/>
              <a:t>-</a:t>
            </a:r>
            <a:r>
              <a:rPr lang="en-GB" baseline="0" dirty="0" smtClean="0"/>
              <a:t> Centre dependant.</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16</a:t>
            </a:fld>
            <a:endParaRPr lang="en-GB"/>
          </a:p>
        </p:txBody>
      </p:sp>
    </p:spTree>
    <p:extLst>
      <p:ext uri="{BB962C8B-B14F-4D97-AF65-F5344CB8AC3E}">
        <p14:creationId xmlns:p14="http://schemas.microsoft.com/office/powerpoint/2010/main" val="2368601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Discussion</a:t>
            </a:r>
            <a:r>
              <a:rPr lang="en-GB" baseline="0" dirty="0" smtClean="0"/>
              <a:t> of risks- project specific- how can they be overcome? </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17</a:t>
            </a:fld>
            <a:endParaRPr lang="en-GB"/>
          </a:p>
        </p:txBody>
      </p:sp>
    </p:spTree>
    <p:extLst>
      <p:ext uri="{BB962C8B-B14F-4D97-AF65-F5344CB8AC3E}">
        <p14:creationId xmlns:p14="http://schemas.microsoft.com/office/powerpoint/2010/main" val="2413700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Class discussion of</a:t>
            </a:r>
            <a:r>
              <a:rPr lang="en-GB" baseline="0" dirty="0" smtClean="0"/>
              <a:t> the process of completing the chart.</a:t>
            </a:r>
          </a:p>
          <a:p>
            <a:r>
              <a:rPr lang="en-GB" baseline="0" dirty="0" smtClean="0"/>
              <a:t>Class discussion of how the chart can help identify problems and plan for them</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5</a:t>
            </a:fld>
            <a:endParaRPr lang="en-GB"/>
          </a:p>
        </p:txBody>
      </p:sp>
    </p:spTree>
    <p:extLst>
      <p:ext uri="{BB962C8B-B14F-4D97-AF65-F5344CB8AC3E}">
        <p14:creationId xmlns:p14="http://schemas.microsoft.com/office/powerpoint/2010/main" val="3229443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 alternative to Gantt charts for complex</a:t>
            </a:r>
            <a:r>
              <a:rPr lang="en-GB" baseline="0" dirty="0" smtClean="0"/>
              <a:t> projects- </a:t>
            </a:r>
          </a:p>
          <a:p>
            <a:r>
              <a:rPr lang="en-GB" baseline="0" dirty="0" smtClean="0"/>
              <a:t>https://www.youtube.com/watch?v=-EqWGSdQSvI- Video clip looks a CPA development step by step</a:t>
            </a:r>
          </a:p>
          <a:p>
            <a:r>
              <a:rPr lang="en-GB" baseline="0" dirty="0" smtClean="0"/>
              <a:t>Use paper plates for large groups/ class to create a network diagram</a:t>
            </a:r>
          </a:p>
          <a:p>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6</a:t>
            </a:fld>
            <a:endParaRPr lang="en-GB"/>
          </a:p>
        </p:txBody>
      </p:sp>
    </p:spTree>
    <p:extLst>
      <p:ext uri="{BB962C8B-B14F-4D97-AF65-F5344CB8AC3E}">
        <p14:creationId xmlns:p14="http://schemas.microsoft.com/office/powerpoint/2010/main" val="47940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Think-</a:t>
            </a:r>
            <a:r>
              <a:rPr lang="en-GB" baseline="0" dirty="0" smtClean="0"/>
              <a:t> Pair- Share followed by c</a:t>
            </a:r>
            <a:r>
              <a:rPr lang="en-GB" dirty="0" smtClean="0"/>
              <a:t>lass discussion on the benefits of planning as a whole.</a:t>
            </a:r>
          </a:p>
          <a:p>
            <a:pPr marL="228600" indent="-228600">
              <a:buAutoNum type="arabicPeriod"/>
            </a:pPr>
            <a:r>
              <a:rPr lang="en-GB" dirty="0" smtClean="0"/>
              <a:t>Ensure project</a:t>
            </a:r>
            <a:r>
              <a:rPr lang="en-GB" baseline="0" dirty="0" smtClean="0"/>
              <a:t> is viable and realistic in relation to the resources available.</a:t>
            </a:r>
          </a:p>
          <a:p>
            <a:pPr marL="228600" indent="-228600">
              <a:buAutoNum type="arabicPeriod"/>
            </a:pPr>
            <a:r>
              <a:rPr lang="en-GB" baseline="0" dirty="0" smtClean="0"/>
              <a:t>Identify the time constraints and work towards a deadline</a:t>
            </a:r>
          </a:p>
          <a:p>
            <a:pPr marL="228600" indent="-228600">
              <a:buAutoNum type="arabicPeriod"/>
            </a:pPr>
            <a:r>
              <a:rPr lang="en-GB" baseline="0" dirty="0" smtClean="0"/>
              <a:t>Identify opportunities for development of project</a:t>
            </a:r>
          </a:p>
          <a:p>
            <a:pPr marL="228600" indent="-228600">
              <a:buAutoNum type="arabicPeriod"/>
            </a:pPr>
            <a:r>
              <a:rPr lang="en-GB" baseline="0" dirty="0" smtClean="0"/>
              <a:t>Identify the resources required and sequence of the resources required</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7</a:t>
            </a:fld>
            <a:endParaRPr lang="en-GB"/>
          </a:p>
        </p:txBody>
      </p:sp>
    </p:spTree>
    <p:extLst>
      <p:ext uri="{BB962C8B-B14F-4D97-AF65-F5344CB8AC3E}">
        <p14:creationId xmlns:p14="http://schemas.microsoft.com/office/powerpoint/2010/main" val="1860207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http://post16consortium.wales/courses/welshBacc18/story.html</a:t>
            </a:r>
          </a:p>
          <a:p>
            <a:endParaRPr lang="en-GB" dirty="0" smtClean="0"/>
          </a:p>
          <a:p>
            <a:r>
              <a:rPr lang="en-GB" sz="1200" u="sng" kern="1200" dirty="0" smtClean="0">
                <a:solidFill>
                  <a:schemeClr val="tx1"/>
                </a:solidFill>
                <a:effectLst/>
                <a:latin typeface="+mn-lt"/>
                <a:ea typeface="+mn-ea"/>
                <a:cs typeface="+mn-cs"/>
                <a:hlinkClick r:id="rId3"/>
              </a:rPr>
              <a:t>https://www.brookes.ac.uk/student/services/health</a:t>
            </a:r>
            <a:r>
              <a:rPr lang="en-GB" sz="1200" kern="1200" dirty="0" smtClean="0">
                <a:solidFill>
                  <a:schemeClr val="tx1"/>
                </a:solidFill>
                <a:effectLst/>
                <a:latin typeface="+mn-lt"/>
                <a:ea typeface="+mn-ea"/>
                <a:cs typeface="+mn-cs"/>
              </a:rPr>
              <a:t>/time.html</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8</a:t>
            </a:fld>
            <a:endParaRPr lang="en-GB"/>
          </a:p>
        </p:txBody>
      </p:sp>
    </p:spTree>
    <p:extLst>
      <p:ext uri="{BB962C8B-B14F-4D97-AF65-F5344CB8AC3E}">
        <p14:creationId xmlns:p14="http://schemas.microsoft.com/office/powerpoint/2010/main" val="144441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Consider the concept of milestones using child-development (image</a:t>
            </a:r>
            <a:r>
              <a:rPr lang="en-GB" baseline="0" dirty="0" smtClean="0"/>
              <a:t> source Speechbuddy.com).</a:t>
            </a:r>
          </a:p>
          <a:p>
            <a:r>
              <a:rPr lang="en-GB" baseline="0" dirty="0" smtClean="0"/>
              <a:t>Discuss milestones being mini achievements towards the overall end goal- don’t run before you can walk concept.</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9</a:t>
            </a:fld>
            <a:endParaRPr lang="en-GB"/>
          </a:p>
        </p:txBody>
      </p:sp>
    </p:spTree>
    <p:extLst>
      <p:ext uri="{BB962C8B-B14F-4D97-AF65-F5344CB8AC3E}">
        <p14:creationId xmlns:p14="http://schemas.microsoft.com/office/powerpoint/2010/main" val="68588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Issue students with project guidance</a:t>
            </a:r>
            <a:r>
              <a:rPr lang="en-GB" baseline="0" dirty="0" smtClean="0"/>
              <a:t> from the specification to help.</a:t>
            </a:r>
          </a:p>
          <a:p>
            <a:r>
              <a:rPr lang="en-GB" baseline="0" dirty="0" smtClean="0"/>
              <a:t>Students could complete this using post it notes to make a more visual activity</a:t>
            </a:r>
          </a:p>
          <a:p>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10</a:t>
            </a:fld>
            <a:endParaRPr lang="en-GB"/>
          </a:p>
        </p:txBody>
      </p:sp>
    </p:spTree>
    <p:extLst>
      <p:ext uri="{BB962C8B-B14F-4D97-AF65-F5344CB8AC3E}">
        <p14:creationId xmlns:p14="http://schemas.microsoft.com/office/powerpoint/2010/main" val="123692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Centre to share deadlines with students for stages of the project and final project</a:t>
            </a:r>
          </a:p>
          <a:p>
            <a:r>
              <a:rPr lang="en-GB" dirty="0" smtClean="0"/>
              <a:t>Discussion</a:t>
            </a:r>
            <a:r>
              <a:rPr lang="en-GB" baseline="0" dirty="0" smtClean="0"/>
              <a:t> of centre policy on meeting deadlines</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11</a:t>
            </a:fld>
            <a:endParaRPr lang="en-GB"/>
          </a:p>
        </p:txBody>
      </p:sp>
    </p:spTree>
    <p:extLst>
      <p:ext uri="{BB962C8B-B14F-4D97-AF65-F5344CB8AC3E}">
        <p14:creationId xmlns:p14="http://schemas.microsoft.com/office/powerpoint/2010/main" val="1210871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Discussion of how tasks can</a:t>
            </a:r>
            <a:r>
              <a:rPr lang="en-GB" baseline="0" dirty="0" smtClean="0"/>
              <a:t> be met with several different activities and how to select the most appropriate activity depends on the task, the resources available, the time available and the required outcome.</a:t>
            </a:r>
            <a:endParaRPr lang="en-GB" dirty="0"/>
          </a:p>
        </p:txBody>
      </p:sp>
      <p:sp>
        <p:nvSpPr>
          <p:cNvPr id="4" name="Slide Number Placeholder 3"/>
          <p:cNvSpPr>
            <a:spLocks noGrp="1"/>
          </p:cNvSpPr>
          <p:nvPr>
            <p:ph type="sldNum" sz="quarter" idx="10"/>
          </p:nvPr>
        </p:nvSpPr>
        <p:spPr/>
        <p:txBody>
          <a:bodyPr/>
          <a:lstStyle/>
          <a:p>
            <a:fld id="{871FD439-560E-469E-8EA2-E3A3266AEBBA}" type="slidenum">
              <a:rPr lang="en-GB" smtClean="0"/>
              <a:t>13</a:t>
            </a:fld>
            <a:endParaRPr lang="en-GB"/>
          </a:p>
        </p:txBody>
      </p:sp>
    </p:spTree>
    <p:extLst>
      <p:ext uri="{BB962C8B-B14F-4D97-AF65-F5344CB8AC3E}">
        <p14:creationId xmlns:p14="http://schemas.microsoft.com/office/powerpoint/2010/main" val="2320045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82760D-48AE-47AA-8B66-4E4C5BAD65ED}" type="datetimeFigureOut">
              <a:rPr lang="en-GB" smtClean="0"/>
              <a:t>25/03/2016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3421161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82760D-48AE-47AA-8B66-4E4C5BAD65ED}" type="datetimeFigureOut">
              <a:rPr lang="en-GB" smtClean="0"/>
              <a:t>25/03/2016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134725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82760D-48AE-47AA-8B66-4E4C5BAD65ED}" type="datetimeFigureOut">
              <a:rPr lang="en-GB" smtClean="0"/>
              <a:t>25/03/2016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69327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82760D-48AE-47AA-8B66-4E4C5BAD65ED}" type="datetimeFigureOut">
              <a:rPr lang="en-GB" smtClean="0"/>
              <a:t>25/03/2016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80389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82760D-48AE-47AA-8B66-4E4C5BAD65ED}" type="datetimeFigureOut">
              <a:rPr lang="en-GB" smtClean="0"/>
              <a:t>25/03/2016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73024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82760D-48AE-47AA-8B66-4E4C5BAD65ED}" type="datetimeFigureOut">
              <a:rPr lang="en-GB" smtClean="0"/>
              <a:t>25/03/2016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415443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82760D-48AE-47AA-8B66-4E4C5BAD65ED}" type="datetimeFigureOut">
              <a:rPr lang="en-GB" smtClean="0"/>
              <a:t>25/03/2016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3500062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82760D-48AE-47AA-8B66-4E4C5BAD65ED}" type="datetimeFigureOut">
              <a:rPr lang="en-GB" smtClean="0"/>
              <a:t>25/03/2016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355165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2760D-48AE-47AA-8B66-4E4C5BAD65ED}" type="datetimeFigureOut">
              <a:rPr lang="en-GB" smtClean="0"/>
              <a:t>25/03/2016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1267457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2760D-48AE-47AA-8B66-4E4C5BAD65ED}" type="datetimeFigureOut">
              <a:rPr lang="en-GB" smtClean="0"/>
              <a:t>25/03/2016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3939449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2760D-48AE-47AA-8B66-4E4C5BAD65ED}" type="datetimeFigureOut">
              <a:rPr lang="en-GB" smtClean="0"/>
              <a:t>25/03/2016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C9FDAA-9CA8-47D7-BB19-C3AD6AE1AA1B}" type="slidenum">
              <a:rPr lang="en-GB" smtClean="0"/>
              <a:t>‹#›</a:t>
            </a:fld>
            <a:endParaRPr lang="en-GB"/>
          </a:p>
        </p:txBody>
      </p:sp>
    </p:spTree>
    <p:extLst>
      <p:ext uri="{BB962C8B-B14F-4D97-AF65-F5344CB8AC3E}">
        <p14:creationId xmlns:p14="http://schemas.microsoft.com/office/powerpoint/2010/main" val="304578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2760D-48AE-47AA-8B66-4E4C5BAD65ED}" type="datetimeFigureOut">
              <a:rPr lang="en-GB" smtClean="0"/>
              <a:t>25/03/2016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9FDAA-9CA8-47D7-BB19-C3AD6AE1AA1B}" type="slidenum">
              <a:rPr lang="en-GB" smtClean="0"/>
              <a:t>‹#›</a:t>
            </a:fld>
            <a:endParaRPr lang="en-GB"/>
          </a:p>
        </p:txBody>
      </p:sp>
    </p:spTree>
    <p:extLst>
      <p:ext uri="{BB962C8B-B14F-4D97-AF65-F5344CB8AC3E}">
        <p14:creationId xmlns:p14="http://schemas.microsoft.com/office/powerpoint/2010/main" val="2269983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EqWGSdQSv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Planning and </a:t>
            </a:r>
            <a:r>
              <a:rPr lang="en-GB" smtClean="0"/>
              <a:t>organisation </a:t>
            </a:r>
            <a:r>
              <a:rPr lang="en-GB" smtClean="0"/>
              <a:t>2 </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656915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Milestones</a:t>
            </a:r>
            <a:endParaRPr lang="en-GB" dirty="0"/>
          </a:p>
        </p:txBody>
      </p:sp>
      <p:sp>
        <p:nvSpPr>
          <p:cNvPr id="3" name="Content Placeholder 2"/>
          <p:cNvSpPr>
            <a:spLocks noGrp="1"/>
          </p:cNvSpPr>
          <p:nvPr>
            <p:ph idx="1"/>
          </p:nvPr>
        </p:nvSpPr>
        <p:spPr/>
        <p:txBody>
          <a:bodyPr/>
          <a:lstStyle/>
          <a:p>
            <a:r>
              <a:rPr lang="en-GB" dirty="0" smtClean="0"/>
              <a:t>As a group consider the milestones you could set in planning your project- You may find the project guidance helpful.</a:t>
            </a:r>
            <a:endParaRPr lang="en-GB" dirty="0"/>
          </a:p>
        </p:txBody>
      </p:sp>
    </p:spTree>
    <p:extLst>
      <p:ext uri="{BB962C8B-B14F-4D97-AF65-F5344CB8AC3E}">
        <p14:creationId xmlns:p14="http://schemas.microsoft.com/office/powerpoint/2010/main" val="1790599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Deadlines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497668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Identifying tasks and activities</a:t>
            </a:r>
            <a:endParaRPr lang="en-GB" dirty="0"/>
          </a:p>
        </p:txBody>
      </p:sp>
      <p:sp>
        <p:nvSpPr>
          <p:cNvPr id="3" name="Content Placeholder 2"/>
          <p:cNvSpPr>
            <a:spLocks noGrp="1"/>
          </p:cNvSpPr>
          <p:nvPr>
            <p:ph idx="1"/>
          </p:nvPr>
        </p:nvSpPr>
        <p:spPr/>
        <p:txBody>
          <a:bodyPr/>
          <a:lstStyle/>
          <a:p>
            <a:r>
              <a:rPr lang="en-GB" dirty="0" smtClean="0"/>
              <a:t>There isn’t only one way to complete a project, its important that you look at all the options and evaluate the best way before you start.</a:t>
            </a:r>
          </a:p>
          <a:p>
            <a:endParaRPr lang="en-GB" dirty="0"/>
          </a:p>
          <a:p>
            <a:r>
              <a:rPr lang="en-GB" dirty="0" smtClean="0"/>
              <a:t>Look back at the classes lists for the process of getting up in the morning, all had the same outcome but there will be variation in how each pair went about it, now way was wrong they were just alternatives.</a:t>
            </a:r>
            <a:endParaRPr lang="en-GB" dirty="0"/>
          </a:p>
        </p:txBody>
      </p:sp>
    </p:spTree>
    <p:extLst>
      <p:ext uri="{BB962C8B-B14F-4D97-AF65-F5344CB8AC3E}">
        <p14:creationId xmlns:p14="http://schemas.microsoft.com/office/powerpoint/2010/main" val="261371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Identifying tasks and activities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3302090"/>
              </p:ext>
            </p:extLst>
          </p:nvPr>
        </p:nvGraphicFramePr>
        <p:xfrm>
          <a:off x="838200" y="1825625"/>
          <a:ext cx="10515600" cy="439928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lang="en-GB" dirty="0" smtClean="0"/>
                        <a:t>Task</a:t>
                      </a:r>
                      <a:endParaRPr lang="en-GB" dirty="0"/>
                    </a:p>
                  </a:txBody>
                  <a:tcPr/>
                </a:tc>
                <a:tc gridSpan="4">
                  <a:txBody>
                    <a:bodyPr/>
                    <a:lstStyle/>
                    <a:p>
                      <a:r>
                        <a:rPr lang="en-GB" dirty="0" smtClean="0"/>
                        <a:t>Activities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70840">
                <a:tc rowSpan="2">
                  <a:txBody>
                    <a:bodyPr/>
                    <a:lstStyle/>
                    <a:p>
                      <a:r>
                        <a:rPr lang="en-GB" b="1" dirty="0" smtClean="0"/>
                        <a:t>Gather primary research</a:t>
                      </a:r>
                      <a:endParaRPr lang="en-GB" b="1" dirty="0"/>
                    </a:p>
                  </a:txBody>
                  <a:tcPr/>
                </a:tc>
                <a:tc>
                  <a:txBody>
                    <a:bodyPr/>
                    <a:lstStyle/>
                    <a:p>
                      <a:r>
                        <a:rPr lang="en-GB" b="1" dirty="0" smtClean="0"/>
                        <a:t>Interview individuals</a:t>
                      </a:r>
                      <a:endParaRPr lang="en-GB" b="1" dirty="0"/>
                    </a:p>
                  </a:txBody>
                  <a:tcPr/>
                </a:tc>
                <a:tc>
                  <a:txBody>
                    <a:bodyPr/>
                    <a:lstStyle/>
                    <a:p>
                      <a:r>
                        <a:rPr lang="en-GB" b="1" dirty="0" smtClean="0"/>
                        <a:t>Carry out a focus group</a:t>
                      </a:r>
                      <a:endParaRPr lang="en-GB" b="1" dirty="0"/>
                    </a:p>
                  </a:txBody>
                  <a:tcPr/>
                </a:tc>
                <a:tc>
                  <a:txBody>
                    <a:bodyPr/>
                    <a:lstStyle/>
                    <a:p>
                      <a:r>
                        <a:rPr lang="en-GB" b="1" dirty="0" smtClean="0"/>
                        <a:t>Do</a:t>
                      </a:r>
                      <a:r>
                        <a:rPr lang="en-GB" b="1" baseline="0" dirty="0" smtClean="0"/>
                        <a:t> online survey</a:t>
                      </a:r>
                      <a:endParaRPr lang="en-GB" b="1" dirty="0"/>
                    </a:p>
                  </a:txBody>
                  <a:tcPr/>
                </a:tc>
                <a:tc>
                  <a:txBody>
                    <a:bodyPr/>
                    <a:lstStyle/>
                    <a:p>
                      <a:r>
                        <a:rPr lang="en-GB" b="1" dirty="0" smtClean="0"/>
                        <a:t>Do face to face interview</a:t>
                      </a:r>
                      <a:endParaRPr lang="en-GB" b="1" dirty="0"/>
                    </a:p>
                  </a:txBody>
                  <a:tcPr/>
                </a:tc>
              </a:tr>
              <a:tr h="370840">
                <a:tc vMerge="1">
                  <a:txBody>
                    <a:bodyPr/>
                    <a:lstStyle/>
                    <a:p>
                      <a:endParaRPr lang="en-GB" dirty="0"/>
                    </a:p>
                  </a:txBody>
                  <a:tcPr/>
                </a:tc>
                <a:tc>
                  <a:txBody>
                    <a:bodyPr/>
                    <a:lstStyle/>
                    <a:p>
                      <a:pPr marL="285750" indent="-285750">
                        <a:buFont typeface="Wingdings" panose="05000000000000000000" pitchFamily="2" charset="2"/>
                        <a:buChar char="ü"/>
                      </a:pPr>
                      <a:r>
                        <a:rPr lang="en-GB" dirty="0" smtClean="0"/>
                        <a:t>Detailed information</a:t>
                      </a:r>
                    </a:p>
                    <a:p>
                      <a:pPr marL="285750" indent="-285750">
                        <a:buFont typeface="Calibri" panose="020F0502020204030204" pitchFamily="34" charset="0"/>
                        <a:buChar char="X"/>
                      </a:pPr>
                      <a:r>
                        <a:rPr lang="en-GB" dirty="0" smtClean="0"/>
                        <a:t>Time consuming</a:t>
                      </a:r>
                      <a:endParaRPr lang="en-GB" dirty="0"/>
                    </a:p>
                  </a:txBody>
                  <a:tcPr/>
                </a:tc>
                <a:tc>
                  <a:txBody>
                    <a:bodyPr/>
                    <a:lstStyle/>
                    <a:p>
                      <a:pPr marL="285750" indent="-285750">
                        <a:buFont typeface="Wingdings" panose="05000000000000000000" pitchFamily="2" charset="2"/>
                        <a:buChar char="ü"/>
                      </a:pPr>
                      <a:r>
                        <a:rPr lang="en-GB" dirty="0" smtClean="0"/>
                        <a:t>Varity</a:t>
                      </a:r>
                      <a:r>
                        <a:rPr lang="en-GB" baseline="0" dirty="0" smtClean="0"/>
                        <a:t> of views</a:t>
                      </a:r>
                      <a:endParaRPr lang="en-GB" dirty="0" smtClean="0"/>
                    </a:p>
                    <a:p>
                      <a:pPr marL="285750" indent="-285750">
                        <a:buFont typeface="Calibri" panose="020F0502020204030204" pitchFamily="34" charset="0"/>
                        <a:buChar char="X"/>
                      </a:pPr>
                      <a:r>
                        <a:rPr lang="en-GB" dirty="0" smtClean="0"/>
                        <a:t>Time consuming</a:t>
                      </a:r>
                    </a:p>
                    <a:p>
                      <a:endParaRPr lang="en-GB" dirty="0"/>
                    </a:p>
                  </a:txBody>
                  <a:tcPr/>
                </a:tc>
                <a:tc>
                  <a:txBody>
                    <a:bodyPr/>
                    <a:lstStyle/>
                    <a:p>
                      <a:pPr marL="285750" indent="-285750">
                        <a:buFont typeface="Wingdings" panose="05000000000000000000" pitchFamily="2" charset="2"/>
                        <a:buChar char="ü"/>
                      </a:pPr>
                      <a:r>
                        <a:rPr lang="en-GB" dirty="0" smtClean="0"/>
                        <a:t>Easy</a:t>
                      </a:r>
                      <a:r>
                        <a:rPr lang="en-GB" baseline="0" dirty="0" smtClean="0"/>
                        <a:t> to set up</a:t>
                      </a:r>
                      <a:endParaRPr lang="en-GB" dirty="0" smtClean="0"/>
                    </a:p>
                    <a:p>
                      <a:pPr marL="285750" indent="-285750">
                        <a:buFont typeface="Calibri" panose="020F0502020204030204" pitchFamily="34" charset="0"/>
                        <a:buChar char="X"/>
                      </a:pPr>
                      <a:r>
                        <a:rPr lang="en-GB" dirty="0" smtClean="0"/>
                        <a:t>Difficult</a:t>
                      </a:r>
                      <a:r>
                        <a:rPr lang="en-GB" baseline="0" dirty="0" smtClean="0"/>
                        <a:t> get word out</a:t>
                      </a:r>
                      <a:endParaRPr lang="en-GB" dirty="0"/>
                    </a:p>
                  </a:txBody>
                  <a:tcPr/>
                </a:tc>
                <a:tc>
                  <a:txBody>
                    <a:bodyPr/>
                    <a:lstStyle/>
                    <a:p>
                      <a:pPr marL="285750" indent="-285750">
                        <a:buFont typeface="Wingdings" panose="05000000000000000000" pitchFamily="2" charset="2"/>
                        <a:buChar char="ü"/>
                      </a:pPr>
                      <a:r>
                        <a:rPr lang="en-GB" dirty="0" smtClean="0"/>
                        <a:t>Larger</a:t>
                      </a:r>
                      <a:r>
                        <a:rPr lang="en-GB" baseline="0" dirty="0" smtClean="0"/>
                        <a:t> sample</a:t>
                      </a:r>
                      <a:endParaRPr lang="en-GB" dirty="0" smtClean="0"/>
                    </a:p>
                    <a:p>
                      <a:pPr marL="285750" indent="-285750">
                        <a:buFont typeface="Calibri" panose="020F0502020204030204" pitchFamily="34" charset="0"/>
                        <a:buChar char="X"/>
                      </a:pPr>
                      <a:r>
                        <a:rPr lang="en-GB" dirty="0" smtClean="0"/>
                        <a:t>Time consuming</a:t>
                      </a:r>
                    </a:p>
                    <a:p>
                      <a:endParaRPr lang="en-GB" dirty="0"/>
                    </a:p>
                  </a:txBody>
                  <a:tcPr/>
                </a:tc>
              </a:tr>
              <a:tr h="370840">
                <a:tc>
                  <a:txBody>
                    <a:bodyPr/>
                    <a:lstStyle/>
                    <a:p>
                      <a:endParaRPr lang="en-GB" b="1" dirty="0"/>
                    </a:p>
                  </a:txBody>
                  <a:tcPr>
                    <a:solidFill>
                      <a:schemeClr val="accent1">
                        <a:lumMod val="50000"/>
                      </a:schemeClr>
                    </a:solidFill>
                  </a:tcPr>
                </a:tc>
                <a:tc>
                  <a:txBody>
                    <a:bodyPr/>
                    <a:lstStyle/>
                    <a:p>
                      <a:pPr marL="285750" indent="-285750">
                        <a:buFont typeface="Calibri" panose="020F0502020204030204" pitchFamily="34" charset="0"/>
                        <a:buChar char="X"/>
                      </a:pPr>
                      <a:endParaRPr lang="en-GB" dirty="0"/>
                    </a:p>
                  </a:txBody>
                  <a:tcPr>
                    <a:solidFill>
                      <a:schemeClr val="accent1">
                        <a:lumMod val="50000"/>
                      </a:schemeClr>
                    </a:solidFill>
                  </a:tcPr>
                </a:tc>
                <a:tc>
                  <a:txBody>
                    <a:bodyPr/>
                    <a:lstStyle/>
                    <a:p>
                      <a:endParaRPr lang="en-GB" dirty="0"/>
                    </a:p>
                  </a:txBody>
                  <a:tcPr>
                    <a:solidFill>
                      <a:schemeClr val="accent1">
                        <a:lumMod val="50000"/>
                      </a:schemeClr>
                    </a:solidFill>
                  </a:tcPr>
                </a:tc>
                <a:tc>
                  <a:txBody>
                    <a:bodyPr/>
                    <a:lstStyle/>
                    <a:p>
                      <a:pPr marL="285750" indent="-285750">
                        <a:buFont typeface="Calibri" panose="020F0502020204030204" pitchFamily="34" charset="0"/>
                        <a:buChar char="X"/>
                      </a:pPr>
                      <a:endParaRPr lang="en-GB" dirty="0"/>
                    </a:p>
                  </a:txBody>
                  <a:tcPr>
                    <a:solidFill>
                      <a:schemeClr val="accent1">
                        <a:lumMod val="50000"/>
                      </a:schemeClr>
                    </a:solidFill>
                  </a:tcPr>
                </a:tc>
                <a:tc>
                  <a:txBody>
                    <a:bodyPr/>
                    <a:lstStyle/>
                    <a:p>
                      <a:endParaRPr lang="en-GB" dirty="0"/>
                    </a:p>
                  </a:txBody>
                  <a:tcPr>
                    <a:solidFill>
                      <a:schemeClr val="accent1">
                        <a:lumMod val="50000"/>
                      </a:schemeClr>
                    </a:solidFill>
                  </a:tcPr>
                </a:tc>
              </a:tr>
              <a:tr h="370840">
                <a:tc rowSpan="2">
                  <a:txBody>
                    <a:bodyPr/>
                    <a:lstStyle/>
                    <a:p>
                      <a:r>
                        <a:rPr lang="en-GB" b="1" dirty="0" smtClean="0"/>
                        <a:t>Present data</a:t>
                      </a:r>
                      <a:endParaRPr lang="en-GB" b="1" dirty="0"/>
                    </a:p>
                  </a:txBody>
                  <a:tcPr/>
                </a:tc>
                <a:tc>
                  <a:txBody>
                    <a:bodyPr/>
                    <a:lstStyle/>
                    <a:p>
                      <a:pPr marL="0" indent="0">
                        <a:buFont typeface="Calibri" panose="020F0502020204030204" pitchFamily="34" charset="0"/>
                        <a:buNone/>
                      </a:pPr>
                      <a:r>
                        <a:rPr lang="en-GB" b="1" dirty="0" smtClean="0"/>
                        <a:t>Computer produced charts</a:t>
                      </a:r>
                      <a:endParaRPr lang="en-GB" b="1" dirty="0"/>
                    </a:p>
                  </a:txBody>
                  <a:tcPr/>
                </a:tc>
                <a:tc>
                  <a:txBody>
                    <a:bodyPr/>
                    <a:lstStyle/>
                    <a:p>
                      <a:r>
                        <a:rPr lang="en-GB" b="1" dirty="0" smtClean="0"/>
                        <a:t>Hand drawn</a:t>
                      </a:r>
                      <a:r>
                        <a:rPr lang="en-GB" b="1" baseline="0" dirty="0" smtClean="0"/>
                        <a:t> t</a:t>
                      </a:r>
                      <a:r>
                        <a:rPr lang="en-GB" b="1" dirty="0" smtClean="0"/>
                        <a:t>ally</a:t>
                      </a:r>
                      <a:endParaRPr lang="en-GB" b="1" dirty="0"/>
                    </a:p>
                  </a:txBody>
                  <a:tcPr/>
                </a:tc>
                <a:tc>
                  <a:txBody>
                    <a:bodyPr/>
                    <a:lstStyle/>
                    <a:p>
                      <a:pPr marL="0" indent="0">
                        <a:buFont typeface="Calibri" panose="020F0502020204030204" pitchFamily="34" charset="0"/>
                        <a:buNone/>
                      </a:pPr>
                      <a:r>
                        <a:rPr lang="en-GB" b="1" dirty="0" smtClean="0"/>
                        <a:t>Hand</a:t>
                      </a:r>
                      <a:r>
                        <a:rPr lang="en-GB" b="1" baseline="0" dirty="0" smtClean="0"/>
                        <a:t> drawn charts</a:t>
                      </a:r>
                      <a:endParaRPr lang="en-GB" b="1" dirty="0"/>
                    </a:p>
                  </a:txBody>
                  <a:tcPr/>
                </a:tc>
                <a:tc>
                  <a:txBody>
                    <a:bodyPr/>
                    <a:lstStyle/>
                    <a:p>
                      <a:r>
                        <a:rPr lang="en-GB" b="1" dirty="0" smtClean="0"/>
                        <a:t>Computer</a:t>
                      </a:r>
                      <a:r>
                        <a:rPr lang="en-GB" b="1" baseline="0" dirty="0" smtClean="0"/>
                        <a:t> tables</a:t>
                      </a:r>
                      <a:endParaRPr lang="en-GB" b="1" dirty="0"/>
                    </a:p>
                  </a:txBody>
                  <a:tcPr/>
                </a:tc>
              </a:tr>
              <a:tr h="370840">
                <a:tc vMerge="1">
                  <a:txBody>
                    <a:bodyPr/>
                    <a:lstStyle/>
                    <a:p>
                      <a:endParaRPr lang="en-GB" dirty="0"/>
                    </a:p>
                  </a:txBody>
                  <a:tcPr/>
                </a:tc>
                <a:tc>
                  <a:txBody>
                    <a:bodyPr/>
                    <a:lstStyle/>
                    <a:p>
                      <a:pPr marL="285750" indent="-285750">
                        <a:buFont typeface="Wingdings" panose="05000000000000000000" pitchFamily="2" charset="2"/>
                        <a:buChar char="ü"/>
                      </a:pPr>
                      <a:r>
                        <a:rPr lang="en-GB" dirty="0" smtClean="0"/>
                        <a:t>Easy</a:t>
                      </a:r>
                      <a:r>
                        <a:rPr lang="en-GB" baseline="0" dirty="0" smtClean="0"/>
                        <a:t> to produce</a:t>
                      </a:r>
                      <a:endParaRPr lang="en-GB" dirty="0" smtClean="0"/>
                    </a:p>
                    <a:p>
                      <a:pPr marL="285750" indent="-285750">
                        <a:buFont typeface="Calibri" panose="020F0502020204030204" pitchFamily="34" charset="0"/>
                        <a:buChar char="X"/>
                      </a:pPr>
                      <a:r>
                        <a:rPr lang="en-GB" dirty="0" smtClean="0"/>
                        <a:t>Data</a:t>
                      </a:r>
                      <a:r>
                        <a:rPr lang="en-GB" baseline="0" dirty="0" smtClean="0"/>
                        <a:t> needs inputting</a:t>
                      </a:r>
                      <a:endParaRPr lang="en-GB" dirty="0" smtClean="0"/>
                    </a:p>
                    <a:p>
                      <a:pPr marL="0" indent="0">
                        <a:buFont typeface="Calibri" panose="020F0502020204030204" pitchFamily="34" charset="0"/>
                        <a:buNone/>
                      </a:pPr>
                      <a:endParaRPr lang="en-GB" dirty="0"/>
                    </a:p>
                  </a:txBody>
                  <a:tcPr/>
                </a:tc>
                <a:tc>
                  <a:txBody>
                    <a:bodyPr/>
                    <a:lstStyle/>
                    <a:p>
                      <a:pPr marL="285750" indent="-285750">
                        <a:buFont typeface="Wingdings" panose="05000000000000000000" pitchFamily="2" charset="2"/>
                        <a:buChar char="ü"/>
                      </a:pPr>
                      <a:r>
                        <a:rPr lang="en-GB" dirty="0" smtClean="0"/>
                        <a:t>Easy</a:t>
                      </a:r>
                      <a:r>
                        <a:rPr lang="en-GB" baseline="0" dirty="0" smtClean="0"/>
                        <a:t> to complete</a:t>
                      </a:r>
                      <a:endParaRPr lang="en-GB" dirty="0" smtClean="0"/>
                    </a:p>
                    <a:p>
                      <a:pPr marL="285750" indent="-285750">
                        <a:buFont typeface="Calibri" panose="020F0502020204030204" pitchFamily="34" charset="0"/>
                        <a:buChar char="X"/>
                      </a:pPr>
                      <a:r>
                        <a:rPr lang="en-GB" dirty="0" smtClean="0"/>
                        <a:t>Mistakes</a:t>
                      </a:r>
                      <a:r>
                        <a:rPr lang="en-GB" baseline="0" dirty="0" smtClean="0"/>
                        <a:t> cannot be changed will need to restart</a:t>
                      </a:r>
                      <a:endParaRPr lang="en-GB" dirty="0" smtClean="0"/>
                    </a:p>
                    <a:p>
                      <a:endParaRPr lang="en-GB" dirty="0"/>
                    </a:p>
                  </a:txBody>
                  <a:tcPr/>
                </a:tc>
                <a:tc>
                  <a:txBody>
                    <a:bodyPr/>
                    <a:lstStyle/>
                    <a:p>
                      <a:pPr marL="285750" indent="-285750">
                        <a:buFont typeface="Wingdings" panose="05000000000000000000" pitchFamily="2" charset="2"/>
                        <a:buChar char="ü"/>
                      </a:pPr>
                      <a:r>
                        <a:rPr lang="en-GB" dirty="0" smtClean="0"/>
                        <a:t>Easy</a:t>
                      </a:r>
                      <a:r>
                        <a:rPr lang="en-GB" baseline="0" dirty="0" smtClean="0"/>
                        <a:t> to produce</a:t>
                      </a:r>
                      <a:endParaRPr lang="en-GB" dirty="0" smtClean="0"/>
                    </a:p>
                    <a:p>
                      <a:pPr marL="285750" indent="-285750">
                        <a:buFont typeface="Calibri" panose="020F0502020204030204" pitchFamily="34" charset="0"/>
                        <a:buChar char="X"/>
                      </a:pPr>
                      <a:r>
                        <a:rPr lang="en-GB" dirty="0" smtClean="0"/>
                        <a:t>Time consuming</a:t>
                      </a:r>
                    </a:p>
                    <a:p>
                      <a:pPr marL="0" indent="0">
                        <a:buFont typeface="Calibri" panose="020F0502020204030204" pitchFamily="34" charset="0"/>
                        <a:buNone/>
                      </a:pPr>
                      <a:endParaRPr lang="en-GB" dirty="0"/>
                    </a:p>
                  </a:txBody>
                  <a:tcPr/>
                </a:tc>
                <a:tc>
                  <a:txBody>
                    <a:bodyPr/>
                    <a:lstStyle/>
                    <a:p>
                      <a:pPr marL="285750" indent="-285750">
                        <a:buFont typeface="Wingdings" panose="05000000000000000000" pitchFamily="2" charset="2"/>
                        <a:buChar char="ü"/>
                      </a:pPr>
                      <a:r>
                        <a:rPr lang="en-GB" dirty="0" smtClean="0"/>
                        <a:t>Easy</a:t>
                      </a:r>
                      <a:r>
                        <a:rPr lang="en-GB" baseline="0" dirty="0" smtClean="0"/>
                        <a:t> to produce</a:t>
                      </a:r>
                      <a:endParaRPr lang="en-GB" dirty="0" smtClean="0"/>
                    </a:p>
                    <a:p>
                      <a:pPr marL="285750" indent="-285750">
                        <a:buFont typeface="Calibri" panose="020F0502020204030204" pitchFamily="34" charset="0"/>
                        <a:buChar char="X"/>
                      </a:pPr>
                      <a:r>
                        <a:rPr lang="en-GB" dirty="0" smtClean="0"/>
                        <a:t>Can</a:t>
                      </a:r>
                      <a:r>
                        <a:rPr lang="en-GB" baseline="0" dirty="0" smtClean="0"/>
                        <a:t> be complex</a:t>
                      </a:r>
                      <a:endParaRPr lang="en-GB" dirty="0" smtClean="0"/>
                    </a:p>
                    <a:p>
                      <a:endParaRPr lang="en-GB" dirty="0"/>
                    </a:p>
                  </a:txBody>
                  <a:tcPr/>
                </a:tc>
              </a:tr>
            </a:tbl>
          </a:graphicData>
        </a:graphic>
      </p:graphicFrame>
    </p:spTree>
    <p:extLst>
      <p:ext uri="{BB962C8B-B14F-4D97-AF65-F5344CB8AC3E}">
        <p14:creationId xmlns:p14="http://schemas.microsoft.com/office/powerpoint/2010/main" val="1579651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 setting</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8826887"/>
              </p:ext>
            </p:extLst>
          </p:nvPr>
        </p:nvGraphicFramePr>
        <p:xfrm>
          <a:off x="838200" y="1407171"/>
          <a:ext cx="10515600" cy="5122782"/>
        </p:xfrm>
        <a:graphic>
          <a:graphicData uri="http://schemas.openxmlformats.org/drawingml/2006/table">
            <a:tbl>
              <a:tblPr firstRow="1" bandRow="1">
                <a:tableStyleId>{5C22544A-7EE6-4342-B048-85BDC9FD1C3A}</a:tableStyleId>
              </a:tblPr>
              <a:tblGrid>
                <a:gridCol w="742627"/>
                <a:gridCol w="1565329"/>
                <a:gridCol w="8207644"/>
              </a:tblGrid>
              <a:tr h="1769982">
                <a:tc>
                  <a:txBody>
                    <a:bodyPr/>
                    <a:lstStyle/>
                    <a:p>
                      <a:pPr algn="ctr"/>
                      <a:r>
                        <a:rPr lang="en-GB" sz="4400" b="1" dirty="0" smtClean="0">
                          <a:solidFill>
                            <a:schemeClr val="tx1"/>
                          </a:solidFill>
                        </a:rPr>
                        <a:t>S</a:t>
                      </a:r>
                      <a:endParaRPr lang="en-GB" sz="4400" b="1" dirty="0">
                        <a:solidFill>
                          <a:schemeClr val="tx1"/>
                        </a:solidFill>
                      </a:endParaRPr>
                    </a:p>
                  </a:txBody>
                  <a:tcPr anchor="ctr">
                    <a:solidFill>
                      <a:schemeClr val="accent1">
                        <a:lumMod val="40000"/>
                        <a:lumOff val="60000"/>
                      </a:schemeClr>
                    </a:solidFill>
                  </a:tcPr>
                </a:tc>
                <a:tc>
                  <a:txBody>
                    <a:bodyPr/>
                    <a:lstStyle/>
                    <a:p>
                      <a:r>
                        <a:rPr lang="en-GB" sz="2000" b="1" dirty="0" smtClean="0">
                          <a:solidFill>
                            <a:schemeClr val="tx1"/>
                          </a:solidFill>
                        </a:rPr>
                        <a:t>Specific</a:t>
                      </a:r>
                      <a:endParaRPr lang="en-GB" sz="2000" b="1" dirty="0">
                        <a:solidFill>
                          <a:schemeClr val="tx1"/>
                        </a:solidFill>
                      </a:endParaRPr>
                    </a:p>
                  </a:txBody>
                  <a:tcPr anchor="ctr">
                    <a:solidFill>
                      <a:schemeClr val="accent1">
                        <a:lumMod val="40000"/>
                        <a:lumOff val="60000"/>
                      </a:schemeClr>
                    </a:solidFill>
                  </a:tcPr>
                </a:tc>
                <a:tc>
                  <a:txBody>
                    <a:bodyPr/>
                    <a:lstStyle/>
                    <a:p>
                      <a:pPr marL="285750" indent="-285750">
                        <a:buFont typeface="Arial" panose="020B0604020202020204" pitchFamily="34" charset="0"/>
                        <a:buChar char="•"/>
                      </a:pPr>
                      <a:r>
                        <a:rPr lang="en-GB" b="0" dirty="0" smtClean="0">
                          <a:solidFill>
                            <a:schemeClr val="tx1"/>
                          </a:solidFill>
                        </a:rPr>
                        <a:t>What exactly do I want to achieve?</a:t>
                      </a:r>
                    </a:p>
                    <a:p>
                      <a:pPr marL="285750" indent="-285750">
                        <a:buFont typeface="Arial" panose="020B0604020202020204" pitchFamily="34" charset="0"/>
                        <a:buChar char="•"/>
                      </a:pPr>
                      <a:r>
                        <a:rPr lang="en-GB" b="0" dirty="0" smtClean="0">
                          <a:solidFill>
                            <a:schemeClr val="tx1"/>
                          </a:solidFill>
                        </a:rPr>
                        <a:t>How?</a:t>
                      </a:r>
                    </a:p>
                    <a:p>
                      <a:pPr marL="285750" indent="-285750">
                        <a:buFont typeface="Arial" panose="020B0604020202020204" pitchFamily="34" charset="0"/>
                        <a:buChar char="•"/>
                      </a:pPr>
                      <a:r>
                        <a:rPr lang="en-GB" b="0" dirty="0" smtClean="0">
                          <a:solidFill>
                            <a:schemeClr val="tx1"/>
                          </a:solidFill>
                        </a:rPr>
                        <a:t>When?</a:t>
                      </a:r>
                    </a:p>
                    <a:p>
                      <a:pPr marL="285750" indent="-285750">
                        <a:buFont typeface="Arial" panose="020B0604020202020204" pitchFamily="34" charset="0"/>
                        <a:buChar char="•"/>
                      </a:pPr>
                      <a:r>
                        <a:rPr lang="en-GB" b="0" dirty="0" smtClean="0">
                          <a:solidFill>
                            <a:schemeClr val="tx1"/>
                          </a:solidFill>
                        </a:rPr>
                        <a:t>What are the conditions and limitations?</a:t>
                      </a:r>
                    </a:p>
                    <a:p>
                      <a:pPr marL="285750" indent="-285750">
                        <a:buFont typeface="Arial" panose="020B0604020202020204" pitchFamily="34" charset="0"/>
                        <a:buChar char="•"/>
                      </a:pPr>
                      <a:r>
                        <a:rPr lang="en-GB" b="0" dirty="0" smtClean="0">
                          <a:solidFill>
                            <a:schemeClr val="tx1"/>
                          </a:solidFill>
                        </a:rPr>
                        <a:t>Why exactly do I want to reach this goal? What are possible alternative ways of achieving the same?</a:t>
                      </a:r>
                    </a:p>
                  </a:txBody>
                  <a:tcPr>
                    <a:solidFill>
                      <a:schemeClr val="accent1">
                        <a:lumMod val="40000"/>
                        <a:lumOff val="60000"/>
                      </a:schemeClr>
                    </a:solidFill>
                  </a:tcPr>
                </a:tc>
              </a:tr>
              <a:tr h="370840">
                <a:tc>
                  <a:txBody>
                    <a:bodyPr/>
                    <a:lstStyle/>
                    <a:p>
                      <a:pPr algn="ctr"/>
                      <a:r>
                        <a:rPr lang="en-GB" sz="4400" b="1" dirty="0" smtClean="0">
                          <a:solidFill>
                            <a:schemeClr val="tx1"/>
                          </a:solidFill>
                        </a:rPr>
                        <a:t>M</a:t>
                      </a:r>
                      <a:endParaRPr lang="en-GB" sz="4400" b="1" dirty="0">
                        <a:solidFill>
                          <a:schemeClr val="tx1"/>
                        </a:solidFill>
                      </a:endParaRPr>
                    </a:p>
                  </a:txBody>
                  <a:tcPr anchor="ctr">
                    <a:solidFill>
                      <a:schemeClr val="accent1">
                        <a:lumMod val="40000"/>
                        <a:lumOff val="60000"/>
                      </a:schemeClr>
                    </a:solidFill>
                  </a:tcPr>
                </a:tc>
                <a:tc>
                  <a:txBody>
                    <a:bodyPr/>
                    <a:lstStyle/>
                    <a:p>
                      <a:r>
                        <a:rPr lang="en-GB" sz="2000" b="1" dirty="0" smtClean="0">
                          <a:solidFill>
                            <a:schemeClr val="tx1"/>
                          </a:solidFill>
                        </a:rPr>
                        <a:t>Measurable</a:t>
                      </a:r>
                      <a:endParaRPr lang="en-GB" sz="2000" b="1" dirty="0">
                        <a:solidFill>
                          <a:schemeClr val="tx1"/>
                        </a:solidFill>
                      </a:endParaRPr>
                    </a:p>
                  </a:txBody>
                  <a:tcPr anchor="ctr">
                    <a:solidFill>
                      <a:schemeClr val="accent1">
                        <a:lumMod val="40000"/>
                        <a:lumOff val="60000"/>
                      </a:schemeClr>
                    </a:solidFill>
                  </a:tcPr>
                </a:tc>
                <a:tc>
                  <a:txBody>
                    <a:bodyPr/>
                    <a:lstStyle/>
                    <a:p>
                      <a:pPr marL="285750" indent="-285750">
                        <a:buFont typeface="Arial" panose="020B0604020202020204" pitchFamily="34" charset="0"/>
                        <a:buChar char="•"/>
                      </a:pPr>
                      <a:r>
                        <a:rPr lang="en-GB" dirty="0" smtClean="0">
                          <a:solidFill>
                            <a:schemeClr val="tx1"/>
                          </a:solidFill>
                        </a:rPr>
                        <a:t>What will the end result be?</a:t>
                      </a:r>
                    </a:p>
                    <a:p>
                      <a:pPr marL="285750" indent="-285750">
                        <a:buFont typeface="Arial" panose="020B0604020202020204" pitchFamily="34" charset="0"/>
                        <a:buChar char="•"/>
                      </a:pPr>
                      <a:r>
                        <a:rPr lang="en-GB" dirty="0" smtClean="0">
                          <a:solidFill>
                            <a:schemeClr val="tx1"/>
                          </a:solidFill>
                        </a:rPr>
                        <a:t>How</a:t>
                      </a:r>
                      <a:r>
                        <a:rPr lang="en-GB" baseline="0" dirty="0" smtClean="0">
                          <a:solidFill>
                            <a:schemeClr val="tx1"/>
                          </a:solidFill>
                        </a:rPr>
                        <a:t> long will it be?</a:t>
                      </a:r>
                    </a:p>
                    <a:p>
                      <a:pPr marL="285750" indent="-285750">
                        <a:buFont typeface="Arial" panose="020B0604020202020204" pitchFamily="34" charset="0"/>
                        <a:buChar char="•"/>
                      </a:pPr>
                      <a:r>
                        <a:rPr lang="en-GB" baseline="0" dirty="0" smtClean="0">
                          <a:solidFill>
                            <a:schemeClr val="tx1"/>
                          </a:solidFill>
                        </a:rPr>
                        <a:t>When will it be completed?</a:t>
                      </a:r>
                      <a:endParaRPr lang="en-GB" dirty="0" smtClean="0">
                        <a:solidFill>
                          <a:schemeClr val="tx1"/>
                        </a:solidFill>
                      </a:endParaRPr>
                    </a:p>
                  </a:txBody>
                  <a:tcPr>
                    <a:solidFill>
                      <a:schemeClr val="accent1">
                        <a:lumMod val="40000"/>
                        <a:lumOff val="60000"/>
                      </a:schemeClr>
                    </a:solidFill>
                  </a:tcPr>
                </a:tc>
              </a:tr>
              <a:tr h="370840">
                <a:tc>
                  <a:txBody>
                    <a:bodyPr/>
                    <a:lstStyle/>
                    <a:p>
                      <a:pPr algn="ctr"/>
                      <a:r>
                        <a:rPr lang="en-GB" sz="4400" b="1" dirty="0" smtClean="0">
                          <a:solidFill>
                            <a:schemeClr val="tx1"/>
                          </a:solidFill>
                        </a:rPr>
                        <a:t>A</a:t>
                      </a:r>
                      <a:endParaRPr lang="en-GB" sz="4400" b="1" dirty="0">
                        <a:solidFill>
                          <a:schemeClr val="tx1"/>
                        </a:solidFill>
                      </a:endParaRPr>
                    </a:p>
                  </a:txBody>
                  <a:tcPr anchor="ctr">
                    <a:solidFill>
                      <a:schemeClr val="accent1">
                        <a:lumMod val="40000"/>
                        <a:lumOff val="60000"/>
                      </a:schemeClr>
                    </a:solidFill>
                  </a:tcPr>
                </a:tc>
                <a:tc>
                  <a:txBody>
                    <a:bodyPr/>
                    <a:lstStyle/>
                    <a:p>
                      <a:r>
                        <a:rPr lang="en-GB" sz="2000" b="1" dirty="0" smtClean="0">
                          <a:solidFill>
                            <a:schemeClr val="tx1"/>
                          </a:solidFill>
                        </a:rPr>
                        <a:t>Attainable</a:t>
                      </a:r>
                      <a:endParaRPr lang="en-GB" sz="2000" b="1" dirty="0">
                        <a:solidFill>
                          <a:schemeClr val="tx1"/>
                        </a:solidFill>
                      </a:endParaRPr>
                    </a:p>
                  </a:txBody>
                  <a:tcPr anchor="ctr">
                    <a:solidFill>
                      <a:schemeClr val="accent1">
                        <a:lumMod val="40000"/>
                        <a:lumOff val="60000"/>
                      </a:schemeClr>
                    </a:solidFill>
                  </a:tcPr>
                </a:tc>
                <a:tc>
                  <a:txBody>
                    <a:bodyPr/>
                    <a:lstStyle/>
                    <a:p>
                      <a:pPr marL="285750" indent="-285750">
                        <a:buFont typeface="Arial" panose="020B0604020202020204" pitchFamily="34" charset="0"/>
                        <a:buChar char="•"/>
                      </a:pPr>
                      <a:r>
                        <a:rPr lang="en-GB" dirty="0" smtClean="0">
                          <a:solidFill>
                            <a:schemeClr val="tx1"/>
                          </a:solidFill>
                        </a:rPr>
                        <a:t>What is the best possible</a:t>
                      </a:r>
                      <a:r>
                        <a:rPr lang="en-GB" baseline="0" dirty="0" smtClean="0">
                          <a:solidFill>
                            <a:schemeClr val="tx1"/>
                          </a:solidFill>
                        </a:rPr>
                        <a:t> outcome?</a:t>
                      </a:r>
                    </a:p>
                    <a:p>
                      <a:pPr marL="285750" indent="-285750">
                        <a:buFont typeface="Arial" panose="020B0604020202020204" pitchFamily="34" charset="0"/>
                        <a:buChar char="•"/>
                      </a:pPr>
                      <a:r>
                        <a:rPr lang="en-GB" baseline="0" dirty="0" smtClean="0">
                          <a:solidFill>
                            <a:schemeClr val="tx1"/>
                          </a:solidFill>
                        </a:rPr>
                        <a:t>What would good look like? What would great look like?</a:t>
                      </a:r>
                    </a:p>
                    <a:p>
                      <a:pPr marL="285750" indent="-285750">
                        <a:buFont typeface="Arial" panose="020B0604020202020204" pitchFamily="34" charset="0"/>
                        <a:buChar char="•"/>
                      </a:pPr>
                      <a:r>
                        <a:rPr lang="en-GB" baseline="0" dirty="0" smtClean="0">
                          <a:solidFill>
                            <a:schemeClr val="tx1"/>
                          </a:solidFill>
                        </a:rPr>
                        <a:t>Can it be done?</a:t>
                      </a:r>
                      <a:endParaRPr lang="en-GB" dirty="0">
                        <a:solidFill>
                          <a:schemeClr val="tx1"/>
                        </a:solidFill>
                      </a:endParaRPr>
                    </a:p>
                  </a:txBody>
                  <a:tcPr>
                    <a:solidFill>
                      <a:schemeClr val="accent1">
                        <a:lumMod val="40000"/>
                        <a:lumOff val="60000"/>
                      </a:schemeClr>
                    </a:solidFill>
                  </a:tcPr>
                </a:tc>
              </a:tr>
              <a:tr h="370840">
                <a:tc>
                  <a:txBody>
                    <a:bodyPr/>
                    <a:lstStyle/>
                    <a:p>
                      <a:pPr algn="ctr"/>
                      <a:r>
                        <a:rPr lang="en-GB" sz="4400" b="1" dirty="0" smtClean="0">
                          <a:solidFill>
                            <a:schemeClr val="tx1"/>
                          </a:solidFill>
                        </a:rPr>
                        <a:t>R</a:t>
                      </a:r>
                      <a:endParaRPr lang="en-GB" sz="4400" b="1" dirty="0">
                        <a:solidFill>
                          <a:schemeClr val="tx1"/>
                        </a:solidFill>
                      </a:endParaRPr>
                    </a:p>
                  </a:txBody>
                  <a:tcPr anchor="ctr">
                    <a:solidFill>
                      <a:schemeClr val="accent1">
                        <a:lumMod val="40000"/>
                        <a:lumOff val="60000"/>
                      </a:schemeClr>
                    </a:solidFill>
                  </a:tcPr>
                </a:tc>
                <a:tc>
                  <a:txBody>
                    <a:bodyPr/>
                    <a:lstStyle/>
                    <a:p>
                      <a:r>
                        <a:rPr lang="en-GB" sz="2000" b="1" dirty="0" smtClean="0">
                          <a:solidFill>
                            <a:schemeClr val="tx1"/>
                          </a:solidFill>
                        </a:rPr>
                        <a:t>Relevant</a:t>
                      </a:r>
                      <a:endParaRPr lang="en-GB" sz="2000" b="1" dirty="0">
                        <a:solidFill>
                          <a:schemeClr val="tx1"/>
                        </a:solidFill>
                      </a:endParaRPr>
                    </a:p>
                  </a:txBody>
                  <a:tcPr anchor="ctr">
                    <a:solidFill>
                      <a:schemeClr val="accent1">
                        <a:lumMod val="40000"/>
                        <a:lumOff val="60000"/>
                      </a:schemeClr>
                    </a:solidFill>
                  </a:tcPr>
                </a:tc>
                <a:tc>
                  <a:txBody>
                    <a:bodyPr/>
                    <a:lstStyle/>
                    <a:p>
                      <a:pPr marL="285750" indent="-285750">
                        <a:buFont typeface="Arial" panose="020B0604020202020204" pitchFamily="34" charset="0"/>
                        <a:buChar char="•"/>
                      </a:pPr>
                      <a:r>
                        <a:rPr lang="en-GB" dirty="0" smtClean="0">
                          <a:solidFill>
                            <a:schemeClr val="tx1"/>
                          </a:solidFill>
                        </a:rPr>
                        <a:t>How will this impact on the overall outcome?</a:t>
                      </a:r>
                    </a:p>
                    <a:p>
                      <a:pPr marL="285750" indent="-285750">
                        <a:buFont typeface="Arial" panose="020B0604020202020204" pitchFamily="34" charset="0"/>
                        <a:buChar char="•"/>
                      </a:pPr>
                      <a:r>
                        <a:rPr lang="en-GB" dirty="0" smtClean="0">
                          <a:solidFill>
                            <a:schemeClr val="tx1"/>
                          </a:solidFill>
                        </a:rPr>
                        <a:t>What</a:t>
                      </a:r>
                      <a:r>
                        <a:rPr lang="en-GB" baseline="0" dirty="0" smtClean="0">
                          <a:solidFill>
                            <a:schemeClr val="tx1"/>
                          </a:solidFill>
                        </a:rPr>
                        <a:t> is the driving force?</a:t>
                      </a:r>
                      <a:endParaRPr lang="en-GB" dirty="0">
                        <a:solidFill>
                          <a:schemeClr val="tx1"/>
                        </a:solidFill>
                      </a:endParaRPr>
                    </a:p>
                  </a:txBody>
                  <a:tcPr>
                    <a:solidFill>
                      <a:schemeClr val="accent1">
                        <a:lumMod val="40000"/>
                        <a:lumOff val="60000"/>
                      </a:schemeClr>
                    </a:solidFill>
                  </a:tcPr>
                </a:tc>
              </a:tr>
              <a:tr h="370840">
                <a:tc>
                  <a:txBody>
                    <a:bodyPr/>
                    <a:lstStyle/>
                    <a:p>
                      <a:pPr algn="ctr"/>
                      <a:r>
                        <a:rPr lang="en-GB" sz="4400" b="1" dirty="0" smtClean="0">
                          <a:solidFill>
                            <a:schemeClr val="tx1"/>
                          </a:solidFill>
                        </a:rPr>
                        <a:t>T</a:t>
                      </a:r>
                      <a:endParaRPr lang="en-GB" sz="4400" b="1" dirty="0">
                        <a:solidFill>
                          <a:schemeClr val="tx1"/>
                        </a:solidFill>
                      </a:endParaRPr>
                    </a:p>
                  </a:txBody>
                  <a:tcPr anchor="ctr">
                    <a:solidFill>
                      <a:schemeClr val="accent1">
                        <a:lumMod val="40000"/>
                        <a:lumOff val="60000"/>
                      </a:schemeClr>
                    </a:solidFill>
                  </a:tcPr>
                </a:tc>
                <a:tc>
                  <a:txBody>
                    <a:bodyPr/>
                    <a:lstStyle/>
                    <a:p>
                      <a:r>
                        <a:rPr lang="en-GB" sz="2000" b="1" dirty="0" smtClean="0">
                          <a:solidFill>
                            <a:schemeClr val="tx1"/>
                          </a:solidFill>
                        </a:rPr>
                        <a:t>Time related</a:t>
                      </a:r>
                      <a:endParaRPr lang="en-GB" sz="2000" b="1" dirty="0">
                        <a:solidFill>
                          <a:schemeClr val="tx1"/>
                        </a:solidFill>
                      </a:endParaRPr>
                    </a:p>
                  </a:txBody>
                  <a:tcPr anchor="ctr">
                    <a:solidFill>
                      <a:schemeClr val="accent1">
                        <a:lumMod val="40000"/>
                        <a:lumOff val="60000"/>
                      </a:schemeClr>
                    </a:solidFill>
                  </a:tcPr>
                </a:tc>
                <a:tc>
                  <a:txBody>
                    <a:bodyPr/>
                    <a:lstStyle/>
                    <a:p>
                      <a:pPr marL="285750" indent="-285750">
                        <a:buFont typeface="Arial" panose="020B0604020202020204" pitchFamily="34" charset="0"/>
                        <a:buChar char="•"/>
                      </a:pPr>
                      <a:r>
                        <a:rPr lang="en-GB" dirty="0" smtClean="0">
                          <a:solidFill>
                            <a:schemeClr val="tx1"/>
                          </a:solidFill>
                        </a:rPr>
                        <a:t>What</a:t>
                      </a:r>
                      <a:r>
                        <a:rPr lang="en-GB" baseline="0" dirty="0" smtClean="0">
                          <a:solidFill>
                            <a:schemeClr val="tx1"/>
                          </a:solidFill>
                        </a:rPr>
                        <a:t> are the milestones?</a:t>
                      </a:r>
                    </a:p>
                    <a:p>
                      <a:pPr marL="285750" indent="-285750">
                        <a:buFont typeface="Arial" panose="020B0604020202020204" pitchFamily="34" charset="0"/>
                        <a:buChar char="•"/>
                      </a:pPr>
                      <a:r>
                        <a:rPr lang="en-GB" baseline="0" dirty="0" smtClean="0">
                          <a:solidFill>
                            <a:schemeClr val="tx1"/>
                          </a:solidFill>
                        </a:rPr>
                        <a:t>When is the deadline?</a:t>
                      </a:r>
                      <a:endParaRPr lang="en-GB" dirty="0">
                        <a:solidFill>
                          <a:schemeClr val="tx1"/>
                        </a:solidFill>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3186551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 setting</a:t>
            </a:r>
            <a:endParaRPr lang="en-GB" dirty="0"/>
          </a:p>
        </p:txBody>
      </p:sp>
      <p:sp>
        <p:nvSpPr>
          <p:cNvPr id="3" name="Content Placeholder 2"/>
          <p:cNvSpPr>
            <a:spLocks noGrp="1"/>
          </p:cNvSpPr>
          <p:nvPr>
            <p:ph idx="1"/>
          </p:nvPr>
        </p:nvSpPr>
        <p:spPr/>
        <p:txBody>
          <a:bodyPr/>
          <a:lstStyle/>
          <a:p>
            <a:r>
              <a:rPr lang="en-GB" dirty="0" smtClean="0"/>
              <a:t>Target 1</a:t>
            </a:r>
          </a:p>
          <a:p>
            <a:pPr lvl="1"/>
            <a:r>
              <a:rPr lang="en-GB" dirty="0" smtClean="0"/>
              <a:t>To produce a 15 question survey using Survey Monkey looking at the use of sports grounds in </a:t>
            </a:r>
            <a:r>
              <a:rPr lang="en-GB" dirty="0" err="1" smtClean="0"/>
              <a:t>Colwyn</a:t>
            </a:r>
            <a:r>
              <a:rPr lang="en-GB" dirty="0" smtClean="0"/>
              <a:t> Bay and have 50 responses by 15</a:t>
            </a:r>
            <a:r>
              <a:rPr lang="en-GB" baseline="30000" dirty="0" smtClean="0"/>
              <a:t>th</a:t>
            </a:r>
            <a:r>
              <a:rPr lang="en-GB" dirty="0" smtClean="0"/>
              <a:t> January.</a:t>
            </a:r>
          </a:p>
          <a:p>
            <a:r>
              <a:rPr lang="en-GB" dirty="0" smtClean="0"/>
              <a:t>Target 2</a:t>
            </a:r>
          </a:p>
          <a:p>
            <a:pPr lvl="1"/>
            <a:r>
              <a:rPr lang="en-GB" dirty="0" smtClean="0"/>
              <a:t>To write my report answering all of my aims and objectives.</a:t>
            </a:r>
            <a:endParaRPr lang="en-GB" dirty="0"/>
          </a:p>
        </p:txBody>
      </p:sp>
    </p:spTree>
    <p:extLst>
      <p:ext uri="{BB962C8B-B14F-4D97-AF65-F5344CB8AC3E}">
        <p14:creationId xmlns:p14="http://schemas.microsoft.com/office/powerpoint/2010/main" val="3796094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2351968"/>
              </p:ext>
            </p:extLst>
          </p:nvPr>
        </p:nvGraphicFramePr>
        <p:xfrm>
          <a:off x="729712" y="1469164"/>
          <a:ext cx="10515600" cy="3906520"/>
        </p:xfrm>
        <a:graphic>
          <a:graphicData uri="http://schemas.openxmlformats.org/drawingml/2006/table">
            <a:tbl>
              <a:tblPr firstRow="1" bandRow="1">
                <a:tableStyleId>{5C22544A-7EE6-4342-B048-85BDC9FD1C3A}</a:tableStyleId>
              </a:tblPr>
              <a:tblGrid>
                <a:gridCol w="1688024"/>
                <a:gridCol w="2262752"/>
                <a:gridCol w="2358584"/>
                <a:gridCol w="2103120"/>
                <a:gridCol w="2103120"/>
              </a:tblGrid>
              <a:tr h="370840">
                <a:tc>
                  <a:txBody>
                    <a:bodyPr/>
                    <a:lstStyle/>
                    <a:p>
                      <a:r>
                        <a:rPr lang="en-GB" sz="2800" dirty="0" smtClean="0"/>
                        <a:t>Resources</a:t>
                      </a:r>
                      <a:endParaRPr lang="en-GB" sz="2800" dirty="0"/>
                    </a:p>
                  </a:txBody>
                  <a:tcPr/>
                </a:tc>
                <a:tc>
                  <a:txBody>
                    <a:bodyPr/>
                    <a:lstStyle/>
                    <a:p>
                      <a:r>
                        <a:rPr lang="en-GB" sz="2800" dirty="0" smtClean="0"/>
                        <a:t>Uses</a:t>
                      </a:r>
                      <a:endParaRPr lang="en-GB" sz="2800" dirty="0"/>
                    </a:p>
                  </a:txBody>
                  <a:tcPr/>
                </a:tc>
                <a:tc>
                  <a:txBody>
                    <a:bodyPr/>
                    <a:lstStyle/>
                    <a:p>
                      <a:r>
                        <a:rPr lang="en-GB" sz="2800" dirty="0" smtClean="0"/>
                        <a:t>Opportunities</a:t>
                      </a:r>
                      <a:endParaRPr lang="en-GB" sz="2800" dirty="0"/>
                    </a:p>
                  </a:txBody>
                  <a:tcPr/>
                </a:tc>
                <a:tc>
                  <a:txBody>
                    <a:bodyPr/>
                    <a:lstStyle/>
                    <a:p>
                      <a:r>
                        <a:rPr lang="en-GB" sz="2800" dirty="0" smtClean="0"/>
                        <a:t>Limitations</a:t>
                      </a:r>
                      <a:endParaRPr lang="en-GB" sz="2800" dirty="0"/>
                    </a:p>
                  </a:txBody>
                  <a:tcPr/>
                </a:tc>
                <a:tc>
                  <a:txBody>
                    <a:bodyPr/>
                    <a:lstStyle/>
                    <a:p>
                      <a:r>
                        <a:rPr lang="en-GB" sz="2800" dirty="0" smtClean="0"/>
                        <a:t>Other notes</a:t>
                      </a:r>
                      <a:endParaRPr lang="en-GB" sz="2800" dirty="0"/>
                    </a:p>
                  </a:txBody>
                  <a:tcPr/>
                </a:tc>
              </a:tr>
              <a:tr h="370840">
                <a:tc>
                  <a:txBody>
                    <a:bodyPr/>
                    <a:lstStyle/>
                    <a:p>
                      <a:r>
                        <a:rPr lang="en-GB" dirty="0" smtClean="0"/>
                        <a:t>Computers</a:t>
                      </a:r>
                      <a:endParaRPr lang="en-GB" dirty="0"/>
                    </a:p>
                  </a:txBody>
                  <a:tcPr/>
                </a:tc>
                <a:tc>
                  <a:txBody>
                    <a:bodyPr/>
                    <a:lstStyle/>
                    <a:p>
                      <a:r>
                        <a:rPr lang="en-GB" dirty="0" smtClean="0"/>
                        <a:t>Writing report/ Research on internet/</a:t>
                      </a:r>
                      <a:r>
                        <a:rPr lang="en-GB" baseline="0" dirty="0" smtClean="0"/>
                        <a:t> Creating charts and graphs.</a:t>
                      </a:r>
                      <a:endParaRPr lang="en-GB" dirty="0"/>
                    </a:p>
                  </a:txBody>
                  <a:tcPr/>
                </a:tc>
                <a:tc>
                  <a:txBody>
                    <a:bodyPr/>
                    <a:lstStyle/>
                    <a:p>
                      <a:r>
                        <a:rPr lang="en-GB" dirty="0" smtClean="0"/>
                        <a:t>Wide range</a:t>
                      </a:r>
                      <a:r>
                        <a:rPr lang="en-GB" baseline="0" dirty="0" smtClean="0"/>
                        <a:t> of resources worldwide access.</a:t>
                      </a:r>
                      <a:endParaRPr lang="en-GB" dirty="0"/>
                    </a:p>
                  </a:txBody>
                  <a:tcPr/>
                </a:tc>
                <a:tc>
                  <a:txBody>
                    <a:bodyPr/>
                    <a:lstStyle/>
                    <a:p>
                      <a:r>
                        <a:rPr lang="en-GB" dirty="0" smtClean="0"/>
                        <a:t>Limited</a:t>
                      </a:r>
                      <a:r>
                        <a:rPr lang="en-GB" baseline="0" dirty="0" smtClean="0"/>
                        <a:t> number available.</a:t>
                      </a:r>
                      <a:endParaRPr lang="en-GB" dirty="0"/>
                    </a:p>
                  </a:txBody>
                  <a:tcPr/>
                </a:tc>
                <a:tc>
                  <a:txBody>
                    <a:bodyPr/>
                    <a:lstStyle/>
                    <a:p>
                      <a:r>
                        <a:rPr lang="en-GB" dirty="0" smtClean="0"/>
                        <a:t>Can use during independent</a:t>
                      </a:r>
                      <a:r>
                        <a:rPr lang="en-GB" baseline="0" dirty="0" smtClean="0"/>
                        <a:t> study time as well as lessons.</a:t>
                      </a:r>
                      <a:endParaRPr lang="en-GB" dirty="0"/>
                    </a:p>
                  </a:txBody>
                  <a:tcPr/>
                </a:tc>
              </a:tr>
              <a:tr h="370840">
                <a:tc>
                  <a:txBody>
                    <a:bodyPr/>
                    <a:lstStyle/>
                    <a:p>
                      <a:r>
                        <a:rPr lang="en-GB" dirty="0" smtClean="0"/>
                        <a:t>Library</a:t>
                      </a:r>
                    </a:p>
                    <a:p>
                      <a:endParaRPr lang="en-GB" dirty="0" smtClean="0"/>
                    </a:p>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Art room</a:t>
                      </a:r>
                    </a:p>
                    <a:p>
                      <a:endParaRPr lang="en-GB" dirty="0" smtClean="0"/>
                    </a:p>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1916670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4759150"/>
              </p:ext>
            </p:extLst>
          </p:nvPr>
        </p:nvGraphicFramePr>
        <p:xfrm>
          <a:off x="729712" y="1469164"/>
          <a:ext cx="10515600" cy="5029200"/>
        </p:xfrm>
        <a:graphic>
          <a:graphicData uri="http://schemas.openxmlformats.org/drawingml/2006/table">
            <a:tbl>
              <a:tblPr firstRow="1" bandRow="1">
                <a:tableStyleId>{5C22544A-7EE6-4342-B048-85BDC9FD1C3A}</a:tableStyleId>
              </a:tblPr>
              <a:tblGrid>
                <a:gridCol w="1982491"/>
                <a:gridCol w="5027909"/>
                <a:gridCol w="3505200"/>
              </a:tblGrid>
              <a:tr h="370840">
                <a:tc>
                  <a:txBody>
                    <a:bodyPr/>
                    <a:lstStyle/>
                    <a:p>
                      <a:r>
                        <a:rPr lang="en-GB" sz="2500" dirty="0" smtClean="0"/>
                        <a:t>Risk</a:t>
                      </a:r>
                      <a:endParaRPr lang="en-GB" sz="2500" dirty="0"/>
                    </a:p>
                  </a:txBody>
                  <a:tcPr/>
                </a:tc>
                <a:tc>
                  <a:txBody>
                    <a:bodyPr/>
                    <a:lstStyle/>
                    <a:p>
                      <a:r>
                        <a:rPr lang="en-GB" sz="2500" dirty="0" smtClean="0"/>
                        <a:t>Impact</a:t>
                      </a:r>
                      <a:endParaRPr lang="en-GB" sz="2500" dirty="0"/>
                    </a:p>
                  </a:txBody>
                  <a:tcPr/>
                </a:tc>
                <a:tc>
                  <a:txBody>
                    <a:bodyPr/>
                    <a:lstStyle/>
                    <a:p>
                      <a:r>
                        <a:rPr lang="en-GB" sz="2500" dirty="0" smtClean="0"/>
                        <a:t>Actions</a:t>
                      </a:r>
                      <a:endParaRPr lang="en-GB" sz="2500" dirty="0"/>
                    </a:p>
                  </a:txBody>
                  <a:tcPr/>
                </a:tc>
              </a:tr>
              <a:tr h="370840">
                <a:tc>
                  <a:txBody>
                    <a:bodyPr/>
                    <a:lstStyle/>
                    <a:p>
                      <a:r>
                        <a:rPr lang="en-GB" sz="2500" dirty="0" smtClean="0"/>
                        <a:t>Websites</a:t>
                      </a:r>
                      <a:r>
                        <a:rPr lang="en-GB" sz="2500" baseline="0" dirty="0" smtClean="0"/>
                        <a:t> blocked</a:t>
                      </a:r>
                      <a:endParaRPr lang="en-GB" sz="2500" dirty="0"/>
                    </a:p>
                  </a:txBody>
                  <a:tcPr/>
                </a:tc>
                <a:tc>
                  <a:txBody>
                    <a:bodyPr/>
                    <a:lstStyle/>
                    <a:p>
                      <a:r>
                        <a:rPr lang="en-GB" sz="2500" dirty="0" smtClean="0"/>
                        <a:t>Limited access to some research topics due to area</a:t>
                      </a:r>
                      <a:r>
                        <a:rPr lang="en-GB" sz="2500" baseline="0" dirty="0" smtClean="0"/>
                        <a:t> and establishment restrictions.</a:t>
                      </a:r>
                      <a:endParaRPr lang="en-GB" sz="2500" dirty="0"/>
                    </a:p>
                  </a:txBody>
                  <a:tcPr/>
                </a:tc>
                <a:tc>
                  <a:txBody>
                    <a:bodyPr/>
                    <a:lstStyle/>
                    <a:p>
                      <a:r>
                        <a:rPr lang="en-GB" sz="2500" dirty="0" smtClean="0"/>
                        <a:t>Identify websites at</a:t>
                      </a:r>
                      <a:r>
                        <a:rPr lang="en-GB" sz="2500" baseline="0" dirty="0" smtClean="0"/>
                        <a:t> home.</a:t>
                      </a:r>
                      <a:endParaRPr lang="en-GB" sz="2500" dirty="0"/>
                    </a:p>
                  </a:txBody>
                  <a:tcPr/>
                </a:tc>
              </a:tr>
              <a:tr h="370840">
                <a:tc>
                  <a:txBody>
                    <a:bodyPr/>
                    <a:lstStyle/>
                    <a:p>
                      <a:r>
                        <a:rPr lang="en-GB" sz="2500" dirty="0" smtClean="0"/>
                        <a:t>Missed deadlines</a:t>
                      </a:r>
                      <a:endParaRPr lang="en-GB" sz="2500" dirty="0"/>
                    </a:p>
                  </a:txBody>
                  <a:tcPr/>
                </a:tc>
                <a:tc>
                  <a:txBody>
                    <a:bodyPr/>
                    <a:lstStyle/>
                    <a:p>
                      <a:endParaRPr lang="en-GB" sz="2500" dirty="0" smtClean="0"/>
                    </a:p>
                    <a:p>
                      <a:endParaRPr lang="en-GB" sz="2500" dirty="0"/>
                    </a:p>
                  </a:txBody>
                  <a:tcPr/>
                </a:tc>
                <a:tc>
                  <a:txBody>
                    <a:bodyPr/>
                    <a:lstStyle/>
                    <a:p>
                      <a:endParaRPr lang="en-GB" sz="2500" dirty="0"/>
                    </a:p>
                  </a:txBody>
                  <a:tcPr/>
                </a:tc>
              </a:tr>
              <a:tr h="370840">
                <a:tc>
                  <a:txBody>
                    <a:bodyPr/>
                    <a:lstStyle/>
                    <a:p>
                      <a:r>
                        <a:rPr lang="en-GB" sz="2500" dirty="0" smtClean="0"/>
                        <a:t>Research safety</a:t>
                      </a:r>
                    </a:p>
                    <a:p>
                      <a:endParaRPr lang="en-GB" sz="2500" dirty="0"/>
                    </a:p>
                  </a:txBody>
                  <a:tcPr/>
                </a:tc>
                <a:tc>
                  <a:txBody>
                    <a:bodyPr/>
                    <a:lstStyle/>
                    <a:p>
                      <a:endParaRPr lang="en-GB" sz="2500" dirty="0"/>
                    </a:p>
                  </a:txBody>
                  <a:tcPr/>
                </a:tc>
                <a:tc>
                  <a:txBody>
                    <a:bodyPr/>
                    <a:lstStyle/>
                    <a:p>
                      <a:endParaRPr lang="en-GB" sz="2500" dirty="0"/>
                    </a:p>
                  </a:txBody>
                  <a:tcPr/>
                </a:tc>
              </a:tr>
              <a:tr h="370840">
                <a:tc>
                  <a:txBody>
                    <a:bodyPr/>
                    <a:lstStyle/>
                    <a:p>
                      <a:r>
                        <a:rPr lang="en-GB" sz="2500" dirty="0" smtClean="0"/>
                        <a:t>Accessing practical work rooms</a:t>
                      </a:r>
                      <a:endParaRPr lang="en-GB" sz="2500" dirty="0"/>
                    </a:p>
                  </a:txBody>
                  <a:tcPr/>
                </a:tc>
                <a:tc>
                  <a:txBody>
                    <a:bodyPr/>
                    <a:lstStyle/>
                    <a:p>
                      <a:endParaRPr lang="en-GB" sz="2500" dirty="0"/>
                    </a:p>
                  </a:txBody>
                  <a:tcPr/>
                </a:tc>
                <a:tc>
                  <a:txBody>
                    <a:bodyPr/>
                    <a:lstStyle/>
                    <a:p>
                      <a:endParaRPr lang="en-GB" sz="2500" dirty="0"/>
                    </a:p>
                  </a:txBody>
                  <a:tcPr/>
                </a:tc>
              </a:tr>
            </a:tbl>
          </a:graphicData>
        </a:graphic>
      </p:graphicFrame>
    </p:spTree>
    <p:extLst>
      <p:ext uri="{BB962C8B-B14F-4D97-AF65-F5344CB8AC3E}">
        <p14:creationId xmlns:p14="http://schemas.microsoft.com/office/powerpoint/2010/main" val="65578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a:t>
            </a:r>
            <a:endParaRPr lang="en-GB" dirty="0"/>
          </a:p>
        </p:txBody>
      </p:sp>
      <p:sp>
        <p:nvSpPr>
          <p:cNvPr id="3" name="Content Placeholder 2"/>
          <p:cNvSpPr>
            <a:spLocks noGrp="1"/>
          </p:cNvSpPr>
          <p:nvPr>
            <p:ph idx="1"/>
          </p:nvPr>
        </p:nvSpPr>
        <p:spPr/>
        <p:txBody>
          <a:bodyPr/>
          <a:lstStyle/>
          <a:p>
            <a:r>
              <a:rPr lang="en-GB" dirty="0" smtClean="0"/>
              <a:t>To produce visual planning aids</a:t>
            </a:r>
          </a:p>
          <a:p>
            <a:r>
              <a:rPr lang="en-GB" dirty="0" smtClean="0"/>
              <a:t>To understand planning at all levels including:</a:t>
            </a:r>
          </a:p>
          <a:p>
            <a:pPr lvl="1"/>
            <a:r>
              <a:rPr lang="en-GB" dirty="0" smtClean="0"/>
              <a:t>Timescales</a:t>
            </a:r>
          </a:p>
          <a:p>
            <a:pPr lvl="1"/>
            <a:r>
              <a:rPr lang="en-GB" dirty="0" smtClean="0"/>
              <a:t>Milestones and deadlines</a:t>
            </a:r>
          </a:p>
          <a:p>
            <a:pPr lvl="1"/>
            <a:r>
              <a:rPr lang="en-GB" dirty="0" smtClean="0"/>
              <a:t>Tasks and activities</a:t>
            </a:r>
          </a:p>
          <a:p>
            <a:pPr lvl="1"/>
            <a:r>
              <a:rPr lang="en-GB" dirty="0" smtClean="0"/>
              <a:t>Target setting</a:t>
            </a:r>
          </a:p>
          <a:p>
            <a:pPr lvl="1"/>
            <a:r>
              <a:rPr lang="en-GB" dirty="0" smtClean="0"/>
              <a:t>Resources required</a:t>
            </a:r>
          </a:p>
          <a:p>
            <a:pPr lvl="1"/>
            <a:r>
              <a:rPr lang="en-GB" dirty="0" smtClean="0"/>
              <a:t>Risk assessment</a:t>
            </a:r>
          </a:p>
          <a:p>
            <a:r>
              <a:rPr lang="en-GB" dirty="0" smtClean="0"/>
              <a:t>To apply this to a number of situations and the link to the Individual Project</a:t>
            </a:r>
            <a:endParaRPr lang="en-GB" dirty="0"/>
          </a:p>
        </p:txBody>
      </p:sp>
    </p:spTree>
    <p:extLst>
      <p:ext uri="{BB962C8B-B14F-4D97-AF65-F5344CB8AC3E}">
        <p14:creationId xmlns:p14="http://schemas.microsoft.com/office/powerpoint/2010/main" val="1985770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and action planning</a:t>
            </a:r>
            <a:endParaRPr lang="en-GB" dirty="0"/>
          </a:p>
        </p:txBody>
      </p:sp>
      <p:sp>
        <p:nvSpPr>
          <p:cNvPr id="3" name="Content Placeholder 2"/>
          <p:cNvSpPr>
            <a:spLocks noGrp="1"/>
          </p:cNvSpPr>
          <p:nvPr>
            <p:ph idx="1"/>
          </p:nvPr>
        </p:nvSpPr>
        <p:spPr/>
        <p:txBody>
          <a:bodyPr>
            <a:normAutofit/>
          </a:bodyPr>
          <a:lstStyle/>
          <a:p>
            <a:r>
              <a:rPr lang="en-GB" dirty="0"/>
              <a:t>Project planning </a:t>
            </a:r>
            <a:r>
              <a:rPr lang="en-GB" dirty="0" smtClean="0"/>
              <a:t>looks at how to start and how to </a:t>
            </a:r>
            <a:r>
              <a:rPr lang="en-GB" dirty="0"/>
              <a:t>complete a project within a certain timeframe, usually with defined stages, and with designated resources</a:t>
            </a:r>
            <a:r>
              <a:rPr lang="en-GB" dirty="0" smtClean="0"/>
              <a:t>.</a:t>
            </a:r>
          </a:p>
          <a:p>
            <a:pPr marL="0" indent="0">
              <a:buNone/>
            </a:pPr>
            <a:endParaRPr lang="en-GB" dirty="0" smtClean="0"/>
          </a:p>
          <a:p>
            <a:r>
              <a:rPr lang="en-GB" dirty="0" smtClean="0"/>
              <a:t>Project planning will usually include:</a:t>
            </a:r>
          </a:p>
          <a:p>
            <a:pPr lvl="1"/>
            <a:r>
              <a:rPr lang="en-GB" dirty="0" smtClean="0"/>
              <a:t>Setting SMART objectives </a:t>
            </a:r>
            <a:endParaRPr lang="en-GB" dirty="0"/>
          </a:p>
          <a:p>
            <a:pPr lvl="1"/>
            <a:r>
              <a:rPr lang="en-GB" dirty="0" smtClean="0"/>
              <a:t>Identifying exactly what is to be produced</a:t>
            </a:r>
            <a:endParaRPr lang="en-GB" dirty="0"/>
          </a:p>
          <a:p>
            <a:pPr lvl="1"/>
            <a:r>
              <a:rPr lang="en-GB" dirty="0"/>
              <a:t>Planning the </a:t>
            </a:r>
            <a:r>
              <a:rPr lang="en-GB" dirty="0" smtClean="0"/>
              <a:t>sequence of events</a:t>
            </a:r>
          </a:p>
          <a:p>
            <a:pPr lvl="1"/>
            <a:r>
              <a:rPr lang="en-GB" dirty="0" smtClean="0"/>
              <a:t>Making </a:t>
            </a:r>
            <a:r>
              <a:rPr lang="en-GB" dirty="0"/>
              <a:t>supporting </a:t>
            </a:r>
            <a:r>
              <a:rPr lang="en-GB" dirty="0" smtClean="0"/>
              <a:t>plans (such as risk assessment and resource allocation)</a:t>
            </a:r>
            <a:endParaRPr lang="en-GB" dirty="0"/>
          </a:p>
          <a:p>
            <a:endParaRPr lang="en-GB" dirty="0"/>
          </a:p>
        </p:txBody>
      </p:sp>
    </p:spTree>
    <p:extLst>
      <p:ext uri="{BB962C8B-B14F-4D97-AF65-F5344CB8AC3E}">
        <p14:creationId xmlns:p14="http://schemas.microsoft.com/office/powerpoint/2010/main" val="3916379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Gantt chart</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8661432"/>
              </p:ext>
            </p:extLst>
          </p:nvPr>
        </p:nvGraphicFramePr>
        <p:xfrm>
          <a:off x="838199" y="1407171"/>
          <a:ext cx="10515601" cy="5257800"/>
        </p:xfrm>
        <a:graphic>
          <a:graphicData uri="http://schemas.openxmlformats.org/drawingml/2006/table">
            <a:tbl>
              <a:tblPr firstRow="1" bandRow="1">
                <a:tableStyleId>{5C22544A-7EE6-4342-B048-85BDC9FD1C3A}</a:tableStyleId>
              </a:tblPr>
              <a:tblGrid>
                <a:gridCol w="758125"/>
                <a:gridCol w="2417736"/>
                <a:gridCol w="366987"/>
                <a:gridCol w="366987"/>
                <a:gridCol w="366987"/>
                <a:gridCol w="366987"/>
                <a:gridCol w="366987"/>
                <a:gridCol w="366987"/>
                <a:gridCol w="366987"/>
                <a:gridCol w="366987"/>
                <a:gridCol w="366987"/>
                <a:gridCol w="366987"/>
                <a:gridCol w="366987"/>
                <a:gridCol w="366987"/>
                <a:gridCol w="366987"/>
                <a:gridCol w="366987"/>
                <a:gridCol w="366987"/>
                <a:gridCol w="366987"/>
                <a:gridCol w="366987"/>
                <a:gridCol w="366987"/>
                <a:gridCol w="366987"/>
                <a:gridCol w="366987"/>
              </a:tblGrid>
              <a:tr h="370840">
                <a:tc>
                  <a:txBody>
                    <a:bodyPr/>
                    <a:lstStyle/>
                    <a:p>
                      <a:r>
                        <a:rPr lang="en-GB" dirty="0" smtClean="0"/>
                        <a:t>Label</a:t>
                      </a:r>
                      <a:endParaRPr lang="en-GB" dirty="0"/>
                    </a:p>
                  </a:txBody>
                  <a:tcPr/>
                </a:tc>
                <a:tc>
                  <a:txBody>
                    <a:bodyPr/>
                    <a:lstStyle/>
                    <a:p>
                      <a:r>
                        <a:rPr lang="en-GB" dirty="0" smtClean="0"/>
                        <a:t>Activity</a:t>
                      </a:r>
                      <a:endParaRPr lang="en-GB" dirty="0"/>
                    </a:p>
                  </a:txBody>
                  <a:tcPr/>
                </a:tc>
                <a:tc>
                  <a:txBody>
                    <a:bodyPr/>
                    <a:lstStyle/>
                    <a:p>
                      <a:r>
                        <a:rPr lang="en-GB" dirty="0" smtClean="0"/>
                        <a:t>1</a:t>
                      </a:r>
                      <a:endParaRPr lang="en-GB" dirty="0"/>
                    </a:p>
                  </a:txBody>
                  <a:tcPr/>
                </a:tc>
                <a:tc>
                  <a:txBody>
                    <a:bodyPr/>
                    <a:lstStyle/>
                    <a:p>
                      <a:r>
                        <a:rPr lang="en-GB" dirty="0" smtClean="0"/>
                        <a:t>2</a:t>
                      </a:r>
                      <a:endParaRPr lang="en-GB" dirty="0"/>
                    </a:p>
                  </a:txBody>
                  <a:tcPr/>
                </a:tc>
                <a:tc>
                  <a:txBody>
                    <a:bodyPr/>
                    <a:lstStyle/>
                    <a:p>
                      <a:r>
                        <a:rPr lang="en-GB" dirty="0" smtClean="0"/>
                        <a:t>3</a:t>
                      </a:r>
                      <a:endParaRPr lang="en-GB" dirty="0"/>
                    </a:p>
                  </a:txBody>
                  <a:tcPr/>
                </a:tc>
                <a:tc>
                  <a:txBody>
                    <a:bodyPr/>
                    <a:lstStyle/>
                    <a:p>
                      <a:r>
                        <a:rPr lang="en-GB" dirty="0" smtClean="0"/>
                        <a:t>4</a:t>
                      </a:r>
                      <a:endParaRPr lang="en-GB" dirty="0"/>
                    </a:p>
                  </a:txBody>
                  <a:tcPr/>
                </a:tc>
                <a:tc>
                  <a:txBody>
                    <a:bodyPr/>
                    <a:lstStyle/>
                    <a:p>
                      <a:r>
                        <a:rPr lang="en-GB" dirty="0" smtClean="0"/>
                        <a:t>5</a:t>
                      </a:r>
                      <a:endParaRPr lang="en-GB" dirty="0"/>
                    </a:p>
                  </a:txBody>
                  <a:tcPr/>
                </a:tc>
                <a:tc>
                  <a:txBody>
                    <a:bodyPr/>
                    <a:lstStyle/>
                    <a:p>
                      <a:r>
                        <a:rPr lang="en-GB" dirty="0" smtClean="0"/>
                        <a:t>6</a:t>
                      </a:r>
                      <a:endParaRPr lang="en-GB" dirty="0"/>
                    </a:p>
                  </a:txBody>
                  <a:tcPr/>
                </a:tc>
                <a:tc>
                  <a:txBody>
                    <a:bodyPr/>
                    <a:lstStyle/>
                    <a:p>
                      <a:r>
                        <a:rPr lang="en-GB" dirty="0" smtClean="0"/>
                        <a:t>7</a:t>
                      </a:r>
                      <a:endParaRPr lang="en-GB" dirty="0"/>
                    </a:p>
                  </a:txBody>
                  <a:tcPr/>
                </a:tc>
                <a:tc>
                  <a:txBody>
                    <a:bodyPr/>
                    <a:lstStyle/>
                    <a:p>
                      <a:r>
                        <a:rPr lang="en-GB" dirty="0" smtClean="0"/>
                        <a:t>8</a:t>
                      </a:r>
                      <a:endParaRPr lang="en-GB" dirty="0"/>
                    </a:p>
                  </a:txBody>
                  <a:tcPr/>
                </a:tc>
                <a:tc>
                  <a:txBody>
                    <a:bodyPr/>
                    <a:lstStyle/>
                    <a:p>
                      <a:r>
                        <a:rPr lang="en-GB" dirty="0" smtClean="0"/>
                        <a:t>9</a:t>
                      </a:r>
                      <a:endParaRPr lang="en-GB" dirty="0"/>
                    </a:p>
                  </a:txBody>
                  <a:tcPr/>
                </a:tc>
                <a:tc>
                  <a:txBody>
                    <a:bodyPr/>
                    <a:lstStyle/>
                    <a:p>
                      <a:r>
                        <a:rPr lang="en-GB" dirty="0" smtClean="0"/>
                        <a:t>10</a:t>
                      </a:r>
                      <a:endParaRPr lang="en-GB" dirty="0"/>
                    </a:p>
                  </a:txBody>
                  <a:tcPr/>
                </a:tc>
                <a:tc>
                  <a:txBody>
                    <a:bodyPr/>
                    <a:lstStyle/>
                    <a:p>
                      <a:r>
                        <a:rPr lang="en-GB" dirty="0" smtClean="0"/>
                        <a:t>11</a:t>
                      </a:r>
                      <a:endParaRPr lang="en-GB" dirty="0"/>
                    </a:p>
                  </a:txBody>
                  <a:tcPr/>
                </a:tc>
                <a:tc>
                  <a:txBody>
                    <a:bodyPr/>
                    <a:lstStyle/>
                    <a:p>
                      <a:r>
                        <a:rPr lang="en-GB" dirty="0" smtClean="0"/>
                        <a:t>12</a:t>
                      </a:r>
                      <a:endParaRPr lang="en-GB" dirty="0"/>
                    </a:p>
                  </a:txBody>
                  <a:tcPr/>
                </a:tc>
                <a:tc>
                  <a:txBody>
                    <a:bodyPr/>
                    <a:lstStyle/>
                    <a:p>
                      <a:r>
                        <a:rPr lang="en-GB" dirty="0" smtClean="0"/>
                        <a:t>13</a:t>
                      </a:r>
                      <a:endParaRPr lang="en-GB" dirty="0"/>
                    </a:p>
                  </a:txBody>
                  <a:tcPr/>
                </a:tc>
                <a:tc>
                  <a:txBody>
                    <a:bodyPr/>
                    <a:lstStyle/>
                    <a:p>
                      <a:r>
                        <a:rPr lang="en-GB" dirty="0" smtClean="0"/>
                        <a:t>14</a:t>
                      </a:r>
                      <a:endParaRPr lang="en-GB" dirty="0"/>
                    </a:p>
                  </a:txBody>
                  <a:tcPr/>
                </a:tc>
                <a:tc>
                  <a:txBody>
                    <a:bodyPr/>
                    <a:lstStyle/>
                    <a:p>
                      <a:r>
                        <a:rPr lang="en-GB" dirty="0" smtClean="0"/>
                        <a:t>15</a:t>
                      </a:r>
                      <a:endParaRPr lang="en-GB" dirty="0"/>
                    </a:p>
                  </a:txBody>
                  <a:tcPr/>
                </a:tc>
                <a:tc>
                  <a:txBody>
                    <a:bodyPr/>
                    <a:lstStyle/>
                    <a:p>
                      <a:r>
                        <a:rPr lang="en-GB" dirty="0" smtClean="0"/>
                        <a:t>16</a:t>
                      </a:r>
                      <a:endParaRPr lang="en-GB" dirty="0"/>
                    </a:p>
                  </a:txBody>
                  <a:tcPr/>
                </a:tc>
                <a:tc>
                  <a:txBody>
                    <a:bodyPr/>
                    <a:lstStyle/>
                    <a:p>
                      <a:r>
                        <a:rPr lang="en-GB" dirty="0" smtClean="0"/>
                        <a:t>17</a:t>
                      </a:r>
                      <a:endParaRPr lang="en-GB" dirty="0"/>
                    </a:p>
                  </a:txBody>
                  <a:tcPr/>
                </a:tc>
                <a:tc>
                  <a:txBody>
                    <a:bodyPr/>
                    <a:lstStyle/>
                    <a:p>
                      <a:r>
                        <a:rPr lang="en-GB" dirty="0" smtClean="0"/>
                        <a:t>18</a:t>
                      </a:r>
                      <a:endParaRPr lang="en-GB" dirty="0"/>
                    </a:p>
                  </a:txBody>
                  <a:tcPr/>
                </a:tc>
                <a:tc>
                  <a:txBody>
                    <a:bodyPr/>
                    <a:lstStyle/>
                    <a:p>
                      <a:r>
                        <a:rPr lang="en-GB" dirty="0" smtClean="0"/>
                        <a:t>19</a:t>
                      </a:r>
                      <a:endParaRPr lang="en-GB" dirty="0"/>
                    </a:p>
                  </a:txBody>
                  <a:tcPr/>
                </a:tc>
                <a:tc>
                  <a:txBody>
                    <a:bodyPr/>
                    <a:lstStyle/>
                    <a:p>
                      <a:r>
                        <a:rPr lang="en-GB" dirty="0" smtClean="0"/>
                        <a:t>20</a:t>
                      </a:r>
                      <a:endParaRPr lang="en-GB" dirty="0"/>
                    </a:p>
                  </a:txBody>
                  <a:tcPr/>
                </a:tc>
              </a:tr>
              <a:tr h="370840">
                <a:tc>
                  <a:txBody>
                    <a:bodyPr/>
                    <a:lstStyle/>
                    <a:p>
                      <a:r>
                        <a:rPr lang="en-GB" dirty="0" smtClean="0"/>
                        <a:t>1</a:t>
                      </a:r>
                      <a:endParaRPr lang="en-GB" dirty="0"/>
                    </a:p>
                  </a:txBody>
                  <a:tcPr/>
                </a:tc>
                <a:tc>
                  <a:txBody>
                    <a:bodyPr/>
                    <a:lstStyle/>
                    <a:p>
                      <a:r>
                        <a:rPr lang="en-GB" dirty="0" smtClean="0"/>
                        <a:t>Get frying</a:t>
                      </a:r>
                      <a:r>
                        <a:rPr lang="en-GB" baseline="0" dirty="0" smtClean="0"/>
                        <a:t> pan</a:t>
                      </a:r>
                      <a:endParaRPr lang="en-GB" dirty="0"/>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2</a:t>
                      </a:r>
                      <a:endParaRPr lang="en-GB" dirty="0"/>
                    </a:p>
                  </a:txBody>
                  <a:tcPr/>
                </a:tc>
                <a:tc>
                  <a:txBody>
                    <a:bodyPr/>
                    <a:lstStyle/>
                    <a:p>
                      <a:r>
                        <a:rPr lang="en-GB" dirty="0" smtClean="0"/>
                        <a:t>Add</a:t>
                      </a:r>
                      <a:r>
                        <a:rPr lang="en-GB" baseline="0" dirty="0" smtClean="0"/>
                        <a:t> small amount of oil</a:t>
                      </a:r>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accent2"/>
                    </a:solidFill>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3</a:t>
                      </a:r>
                      <a:endParaRPr lang="en-GB" dirty="0"/>
                    </a:p>
                  </a:txBody>
                  <a:tcPr/>
                </a:tc>
                <a:tc>
                  <a:txBody>
                    <a:bodyPr/>
                    <a:lstStyle/>
                    <a:p>
                      <a:r>
                        <a:rPr lang="en-GB" dirty="0" smtClean="0"/>
                        <a:t>Crack egg into pan (fry)</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4</a:t>
                      </a:r>
                      <a:endParaRPr lang="en-GB" dirty="0"/>
                    </a:p>
                  </a:txBody>
                  <a:tcPr/>
                </a:tc>
                <a:tc>
                  <a:txBody>
                    <a:bodyPr/>
                    <a:lstStyle/>
                    <a:p>
                      <a:r>
                        <a:rPr lang="en-GB" dirty="0" smtClean="0"/>
                        <a:t>Cut</a:t>
                      </a:r>
                      <a:r>
                        <a:rPr lang="en-GB" baseline="0" dirty="0" smtClean="0"/>
                        <a:t> tomatoes</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accent2"/>
                    </a:solidFill>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5</a:t>
                      </a:r>
                      <a:endParaRPr lang="en-GB" dirty="0"/>
                    </a:p>
                  </a:txBody>
                  <a:tcPr/>
                </a:tc>
                <a:tc>
                  <a:txBody>
                    <a:bodyPr/>
                    <a:lstStyle/>
                    <a:p>
                      <a:r>
                        <a:rPr lang="en-GB" dirty="0" smtClean="0"/>
                        <a:t>Add tomatoes to pan (fry)</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6</a:t>
                      </a:r>
                      <a:endParaRPr lang="en-GB" dirty="0"/>
                    </a:p>
                  </a:txBody>
                  <a:tcPr/>
                </a:tc>
                <a:tc>
                  <a:txBody>
                    <a:bodyPr/>
                    <a:lstStyle/>
                    <a:p>
                      <a:r>
                        <a:rPr lang="en-GB" dirty="0" smtClean="0"/>
                        <a:t>Toast bread</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1">
                        <a:lumMod val="20000"/>
                        <a:lumOff val="80000"/>
                      </a:schemeClr>
                    </a:solidFill>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7</a:t>
                      </a:r>
                      <a:endParaRPr lang="en-GB" dirty="0"/>
                    </a:p>
                  </a:txBody>
                  <a:tcPr/>
                </a:tc>
                <a:tc>
                  <a:txBody>
                    <a:bodyPr/>
                    <a:lstStyle/>
                    <a:p>
                      <a:r>
                        <a:rPr lang="en-GB" dirty="0" smtClean="0"/>
                        <a:t>Get</a:t>
                      </a:r>
                      <a:r>
                        <a:rPr lang="en-GB" baseline="0" dirty="0" smtClean="0"/>
                        <a:t> plate</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solidFill>
                      <a:schemeClr val="accent1">
                        <a:lumMod val="40000"/>
                        <a:lumOff val="60000"/>
                      </a:schemeClr>
                    </a:solidFill>
                  </a:tcPr>
                </a:tc>
                <a:tc>
                  <a:txBody>
                    <a:bodyPr/>
                    <a:lstStyle/>
                    <a:p>
                      <a:endParaRPr lang="en-GB" dirty="0"/>
                    </a:p>
                  </a:txBody>
                  <a:tcPr>
                    <a:solidFill>
                      <a:schemeClr val="accent2"/>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8</a:t>
                      </a:r>
                      <a:endParaRPr lang="en-GB" dirty="0"/>
                    </a:p>
                  </a:txBody>
                  <a:tcPr/>
                </a:tc>
                <a:tc>
                  <a:txBody>
                    <a:bodyPr/>
                    <a:lstStyle/>
                    <a:p>
                      <a:r>
                        <a:rPr lang="en-GB" dirty="0" smtClean="0"/>
                        <a:t>Butter toast </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solidFill>
                      <a:schemeClr val="accent2"/>
                    </a:solidFill>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9</a:t>
                      </a:r>
                      <a:endParaRPr lang="en-GB" dirty="0"/>
                    </a:p>
                  </a:txBody>
                  <a:tcPr/>
                </a:tc>
                <a:tc>
                  <a:txBody>
                    <a:bodyPr/>
                    <a:lstStyle/>
                    <a:p>
                      <a:r>
                        <a:rPr lang="en-GB" dirty="0" smtClean="0"/>
                        <a:t>Place toast on plate</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2"/>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10</a:t>
                      </a:r>
                      <a:endParaRPr lang="en-GB" dirty="0"/>
                    </a:p>
                  </a:txBody>
                  <a:tcPr/>
                </a:tc>
                <a:tc>
                  <a:txBody>
                    <a:bodyPr/>
                    <a:lstStyle/>
                    <a:p>
                      <a:r>
                        <a:rPr lang="en-GB" dirty="0" smtClean="0"/>
                        <a:t>Place egg/ tomatoes on toast</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11 </a:t>
                      </a:r>
                      <a:endParaRPr lang="en-GB" dirty="0"/>
                    </a:p>
                  </a:txBody>
                  <a:tcPr/>
                </a:tc>
                <a:tc>
                  <a:txBody>
                    <a:bodyPr/>
                    <a:lstStyle/>
                    <a:p>
                      <a:r>
                        <a:rPr lang="en-GB" dirty="0" smtClean="0"/>
                        <a:t>??????</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solidFill>
                      <a:schemeClr val="accent2"/>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821637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 to you</a:t>
            </a:r>
            <a:endParaRPr lang="en-GB" dirty="0"/>
          </a:p>
        </p:txBody>
      </p:sp>
      <p:sp>
        <p:nvSpPr>
          <p:cNvPr id="3" name="Content Placeholder 2"/>
          <p:cNvSpPr>
            <a:spLocks noGrp="1"/>
          </p:cNvSpPr>
          <p:nvPr>
            <p:ph idx="1"/>
          </p:nvPr>
        </p:nvSpPr>
        <p:spPr/>
        <p:txBody>
          <a:bodyPr/>
          <a:lstStyle/>
          <a:p>
            <a:r>
              <a:rPr lang="en-GB" dirty="0" smtClean="0"/>
              <a:t>Working in pairs create a Gantt chart for getting ready to leave the house in the morning.   </a:t>
            </a:r>
          </a:p>
          <a:p>
            <a:endParaRPr lang="en-GB" dirty="0"/>
          </a:p>
        </p:txBody>
      </p:sp>
    </p:spTree>
    <p:extLst>
      <p:ext uri="{BB962C8B-B14F-4D97-AF65-F5344CB8AC3E}">
        <p14:creationId xmlns:p14="http://schemas.microsoft.com/office/powerpoint/2010/main" val="1578044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 diagrams/ Critical Path Analysis</a:t>
            </a:r>
            <a:endParaRPr lang="en-GB" dirty="0"/>
          </a:p>
        </p:txBody>
      </p:sp>
      <p:sp>
        <p:nvSpPr>
          <p:cNvPr id="11" name="Content Placeholder 10"/>
          <p:cNvSpPr>
            <a:spLocks noGrp="1"/>
          </p:cNvSpPr>
          <p:nvPr>
            <p:ph idx="1"/>
          </p:nvPr>
        </p:nvSpPr>
        <p:spPr/>
        <p:txBody>
          <a:bodyPr/>
          <a:lstStyle/>
          <a:p>
            <a:r>
              <a:rPr lang="en-GB" dirty="0" smtClean="0"/>
              <a:t>This is an alternative to Gantt charts giving a little more detail.</a:t>
            </a:r>
          </a:p>
          <a:p>
            <a:r>
              <a:rPr lang="en-GB" dirty="0" smtClean="0">
                <a:hlinkClick r:id="rId3"/>
              </a:rPr>
              <a:t>This clip looks at a simplistic morning routine.</a:t>
            </a:r>
            <a:endParaRPr lang="en-GB" dirty="0"/>
          </a:p>
        </p:txBody>
      </p:sp>
      <p:pic>
        <p:nvPicPr>
          <p:cNvPr id="12" name="Picture 11"/>
          <p:cNvPicPr>
            <a:picLocks noChangeAspect="1"/>
          </p:cNvPicPr>
          <p:nvPr/>
        </p:nvPicPr>
        <p:blipFill>
          <a:blip r:embed="rId4"/>
          <a:stretch>
            <a:fillRect/>
          </a:stretch>
        </p:blipFill>
        <p:spPr>
          <a:xfrm>
            <a:off x="8306124" y="2993904"/>
            <a:ext cx="3390900" cy="2752725"/>
          </a:xfrm>
          <a:prstGeom prst="rect">
            <a:avLst/>
          </a:prstGeom>
        </p:spPr>
      </p:pic>
    </p:spTree>
    <p:extLst>
      <p:ext uri="{BB962C8B-B14F-4D97-AF65-F5344CB8AC3E}">
        <p14:creationId xmlns:p14="http://schemas.microsoft.com/office/powerpoint/2010/main" val="415527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plan?</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699460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management</a:t>
            </a:r>
            <a:endParaRPr lang="en-GB" dirty="0"/>
          </a:p>
        </p:txBody>
      </p:sp>
      <p:sp>
        <p:nvSpPr>
          <p:cNvPr id="3" name="Content Placeholder 2"/>
          <p:cNvSpPr>
            <a:spLocks noGrp="1"/>
          </p:cNvSpPr>
          <p:nvPr>
            <p:ph idx="1"/>
          </p:nvPr>
        </p:nvSpPr>
        <p:spPr/>
        <p:txBody>
          <a:bodyPr/>
          <a:lstStyle/>
          <a:p>
            <a:r>
              <a:rPr lang="en-GB" dirty="0" smtClean="0"/>
              <a:t>How well do you manage your time?</a:t>
            </a:r>
          </a:p>
          <a:p>
            <a:pPr lvl="1"/>
            <a:r>
              <a:rPr lang="en-GB" dirty="0" smtClean="0"/>
              <a:t>Are you always late or early?</a:t>
            </a:r>
          </a:p>
          <a:p>
            <a:pPr lvl="1"/>
            <a:r>
              <a:rPr lang="en-GB" dirty="0" smtClean="0"/>
              <a:t>Do you go slow and steady or rush work at the end working under pressure?</a:t>
            </a:r>
          </a:p>
          <a:p>
            <a:r>
              <a:rPr lang="en-GB" dirty="0" smtClean="0"/>
              <a:t>What are the impacts of your time management on your work?</a:t>
            </a:r>
          </a:p>
          <a:p>
            <a:pPr lvl="1"/>
            <a:r>
              <a:rPr lang="en-GB" dirty="0" smtClean="0"/>
              <a:t>Do you always meet deadlines?</a:t>
            </a:r>
          </a:p>
          <a:p>
            <a:pPr lvl="1"/>
            <a:r>
              <a:rPr lang="en-GB" dirty="0" smtClean="0"/>
              <a:t>Is there an impact on quality?</a:t>
            </a:r>
          </a:p>
          <a:p>
            <a:r>
              <a:rPr lang="en-GB" dirty="0" smtClean="0"/>
              <a:t>Rate yourself out of 10 for time management!</a:t>
            </a:r>
          </a:p>
          <a:p>
            <a:pPr lvl="1"/>
            <a:r>
              <a:rPr lang="en-GB" dirty="0" smtClean="0"/>
              <a:t>What do you need to improve?</a:t>
            </a:r>
          </a:p>
          <a:p>
            <a:pPr lvl="1"/>
            <a:r>
              <a:rPr lang="en-GB" dirty="0" smtClean="0"/>
              <a:t>How will you do it?</a:t>
            </a:r>
          </a:p>
          <a:p>
            <a:pPr marL="0" indent="0">
              <a:buNone/>
            </a:pPr>
            <a:endParaRPr lang="en-GB" dirty="0"/>
          </a:p>
        </p:txBody>
      </p:sp>
    </p:spTree>
    <p:extLst>
      <p:ext uri="{BB962C8B-B14F-4D97-AF65-F5344CB8AC3E}">
        <p14:creationId xmlns:p14="http://schemas.microsoft.com/office/powerpoint/2010/main" val="2991690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Milestones</a:t>
            </a:r>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2886"/>
          <a:stretch/>
        </p:blipFill>
        <p:spPr>
          <a:xfrm>
            <a:off x="838200" y="1379349"/>
            <a:ext cx="10515600" cy="5331417"/>
          </a:xfrm>
          <a:prstGeom prst="rect">
            <a:avLst/>
          </a:prstGeom>
        </p:spPr>
      </p:pic>
    </p:spTree>
    <p:extLst>
      <p:ext uri="{BB962C8B-B14F-4D97-AF65-F5344CB8AC3E}">
        <p14:creationId xmlns:p14="http://schemas.microsoft.com/office/powerpoint/2010/main" val="2118653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1149</Words>
  <Application>Microsoft Office PowerPoint</Application>
  <PresentationFormat>Widescreen</PresentationFormat>
  <Paragraphs>214</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Planning and organisation 2 </vt:lpstr>
      <vt:lpstr>Learning outcome</vt:lpstr>
      <vt:lpstr>Project and action planning</vt:lpstr>
      <vt:lpstr>Gantt chart</vt:lpstr>
      <vt:lpstr>Over to you</vt:lpstr>
      <vt:lpstr>Network diagrams/ Critical Path Analysis</vt:lpstr>
      <vt:lpstr>Why plan?</vt:lpstr>
      <vt:lpstr>Time management</vt:lpstr>
      <vt:lpstr>Milestones</vt:lpstr>
      <vt:lpstr>Milestones</vt:lpstr>
      <vt:lpstr>Deadlines</vt:lpstr>
      <vt:lpstr>Identifying tasks and activities</vt:lpstr>
      <vt:lpstr>Identifying tasks and activities</vt:lpstr>
      <vt:lpstr>Target setting</vt:lpstr>
      <vt:lpstr>Target setting</vt:lpstr>
      <vt:lpstr>Resources</vt:lpstr>
      <vt:lpstr>Risks</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organisation 1</dc:title>
  <dc:creator>Parkes T</dc:creator>
  <cp:lastModifiedBy>Parkes T</cp:lastModifiedBy>
  <cp:revision>30</cp:revision>
  <dcterms:created xsi:type="dcterms:W3CDTF">2016-03-25T07:49:34Z</dcterms:created>
  <dcterms:modified xsi:type="dcterms:W3CDTF">2016-03-25T10:33:01Z</dcterms:modified>
</cp:coreProperties>
</file>