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310" r:id="rId2"/>
    <p:sldId id="309" r:id="rId3"/>
    <p:sldId id="311" r:id="rId4"/>
    <p:sldId id="312" r:id="rId5"/>
    <p:sldId id="308" r:id="rId6"/>
    <p:sldId id="313" r:id="rId7"/>
    <p:sldId id="314" r:id="rId8"/>
    <p:sldId id="315" r:id="rId9"/>
    <p:sldId id="316" r:id="rId10"/>
    <p:sldId id="317" r:id="rId11"/>
    <p:sldId id="288" r:id="rId12"/>
    <p:sldId id="257" r:id="rId13"/>
    <p:sldId id="258" r:id="rId14"/>
    <p:sldId id="303" r:id="rId15"/>
    <p:sldId id="259" r:id="rId16"/>
    <p:sldId id="290" r:id="rId17"/>
    <p:sldId id="291" r:id="rId18"/>
    <p:sldId id="304" r:id="rId19"/>
    <p:sldId id="305" r:id="rId20"/>
    <p:sldId id="264" r:id="rId21"/>
    <p:sldId id="266" r:id="rId22"/>
    <p:sldId id="265" r:id="rId23"/>
    <p:sldId id="267" r:id="rId24"/>
    <p:sldId id="318" r:id="rId25"/>
    <p:sldId id="293" r:id="rId26"/>
    <p:sldId id="294" r:id="rId27"/>
    <p:sldId id="295" r:id="rId28"/>
    <p:sldId id="306" r:id="rId29"/>
    <p:sldId id="268" r:id="rId30"/>
    <p:sldId id="269" r:id="rId31"/>
    <p:sldId id="273" r:id="rId32"/>
    <p:sldId id="319" r:id="rId33"/>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ＭＳ Ｐゴシック" pitchFamily="-83"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83"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83"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83"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83" charset="-128"/>
        <a:cs typeface="+mn-cs"/>
      </a:defRPr>
    </a:lvl5pPr>
    <a:lvl6pPr marL="2286000" algn="l" defTabSz="914400" rtl="0" eaLnBrk="1" latinLnBrk="0" hangingPunct="1">
      <a:defRPr kern="1200">
        <a:solidFill>
          <a:schemeClr val="tx1"/>
        </a:solidFill>
        <a:latin typeface="Arial" charset="0"/>
        <a:ea typeface="ＭＳ Ｐゴシック" pitchFamily="-83" charset="-128"/>
        <a:cs typeface="+mn-cs"/>
      </a:defRPr>
    </a:lvl6pPr>
    <a:lvl7pPr marL="2743200" algn="l" defTabSz="914400" rtl="0" eaLnBrk="1" latinLnBrk="0" hangingPunct="1">
      <a:defRPr kern="1200">
        <a:solidFill>
          <a:schemeClr val="tx1"/>
        </a:solidFill>
        <a:latin typeface="Arial" charset="0"/>
        <a:ea typeface="ＭＳ Ｐゴシック" pitchFamily="-83" charset="-128"/>
        <a:cs typeface="+mn-cs"/>
      </a:defRPr>
    </a:lvl7pPr>
    <a:lvl8pPr marL="3200400" algn="l" defTabSz="914400" rtl="0" eaLnBrk="1" latinLnBrk="0" hangingPunct="1">
      <a:defRPr kern="1200">
        <a:solidFill>
          <a:schemeClr val="tx1"/>
        </a:solidFill>
        <a:latin typeface="Arial" charset="0"/>
        <a:ea typeface="ＭＳ Ｐゴシック" pitchFamily="-83" charset="-128"/>
        <a:cs typeface="+mn-cs"/>
      </a:defRPr>
    </a:lvl8pPr>
    <a:lvl9pPr marL="3657600" algn="l" defTabSz="914400" rtl="0" eaLnBrk="1" latinLnBrk="0" hangingPunct="1">
      <a:defRPr kern="1200">
        <a:solidFill>
          <a:schemeClr val="tx1"/>
        </a:solidFill>
        <a:latin typeface="Arial" charset="0"/>
        <a:ea typeface="ＭＳ Ｐゴシック" pitchFamily="-83"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83979" autoAdjust="0"/>
  </p:normalViewPr>
  <p:slideViewPr>
    <p:cSldViewPr>
      <p:cViewPr varScale="1">
        <p:scale>
          <a:sx n="61" d="100"/>
          <a:sy n="61" d="100"/>
        </p:scale>
        <p:origin x="-16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851C3715-5FA2-47A4-B5EB-FDEF429ABC87}" type="datetimeFigureOut">
              <a:rPr lang="en-GB" smtClean="0"/>
              <a:t>04/04/2016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FC0CC4B3-822A-430A-9698-0DCC1A96887A}" type="slidenum">
              <a:rPr lang="en-GB" smtClean="0"/>
              <a:t>‹#›</a:t>
            </a:fld>
            <a:endParaRPr lang="en-GB"/>
          </a:p>
        </p:txBody>
      </p:sp>
    </p:spTree>
    <p:extLst>
      <p:ext uri="{BB962C8B-B14F-4D97-AF65-F5344CB8AC3E}">
        <p14:creationId xmlns:p14="http://schemas.microsoft.com/office/powerpoint/2010/main" val="1902296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GB"/>
          </a:p>
        </p:txBody>
      </p:sp>
      <p:sp>
        <p:nvSpPr>
          <p:cNvPr id="3" name="Date Placeholder 2"/>
          <p:cNvSpPr>
            <a:spLocks noGrp="1"/>
          </p:cNvSpPr>
          <p:nvPr>
            <p:ph type="dt" idx="1"/>
          </p:nvPr>
        </p:nvSpPr>
        <p:spPr>
          <a:xfrm>
            <a:off x="3777607" y="0"/>
            <a:ext cx="2889938"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83" charset="0"/>
              </a:defRPr>
            </a:lvl1pPr>
          </a:lstStyle>
          <a:p>
            <a:fld id="{A321EA4E-84D2-4482-A2B2-116C6C51591C}" type="datetime1">
              <a:rPr lang="en-GB"/>
              <a:pPr/>
              <a:t>04/04/2016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909" y="4715153"/>
            <a:ext cx="533527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83" charset="0"/>
              </a:defRPr>
            </a:lvl1pPr>
          </a:lstStyle>
          <a:p>
            <a:fld id="{B64BBF59-1CAE-4F9A-A2BD-072651436DDE}" type="slidenum">
              <a:rPr lang="en-GB"/>
              <a:pPr/>
              <a:t>‹#›</a:t>
            </a:fld>
            <a:endParaRPr lang="en-GB"/>
          </a:p>
        </p:txBody>
      </p:sp>
    </p:spTree>
    <p:extLst>
      <p:ext uri="{BB962C8B-B14F-4D97-AF65-F5344CB8AC3E}">
        <p14:creationId xmlns:p14="http://schemas.microsoft.com/office/powerpoint/2010/main" val="17009893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83" charset="-128"/>
        <a:cs typeface="+mn-cs"/>
      </a:defRPr>
    </a:lvl1pPr>
    <a:lvl2pPr marL="457200" algn="l" rtl="0" fontAlgn="base">
      <a:spcBef>
        <a:spcPct val="30000"/>
      </a:spcBef>
      <a:spcAft>
        <a:spcPct val="0"/>
      </a:spcAft>
      <a:defRPr sz="1200" kern="1200">
        <a:solidFill>
          <a:schemeClr val="tx1"/>
        </a:solidFill>
        <a:latin typeface="+mn-lt"/>
        <a:ea typeface="ＭＳ Ｐゴシック" pitchFamily="-83"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83"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83"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8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Taken from spec</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3</a:t>
            </a:fld>
            <a:endParaRPr lang="en-GB"/>
          </a:p>
        </p:txBody>
      </p:sp>
    </p:spTree>
    <p:extLst>
      <p:ext uri="{BB962C8B-B14F-4D97-AF65-F5344CB8AC3E}">
        <p14:creationId xmlns:p14="http://schemas.microsoft.com/office/powerpoint/2010/main" val="3707121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a:spcBef>
                <a:spcPct val="0"/>
              </a:spcBef>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F692B8B2-8AC5-47CD-A191-E890EA44D43F}" type="slidenum">
              <a:rPr lang="en-GB"/>
              <a:pPr/>
              <a:t>21</a:t>
            </a:fld>
            <a:endParaRPr lang="en-GB"/>
          </a:p>
        </p:txBody>
      </p:sp>
    </p:spTree>
    <p:extLst>
      <p:ext uri="{BB962C8B-B14F-4D97-AF65-F5344CB8AC3E}">
        <p14:creationId xmlns:p14="http://schemas.microsoft.com/office/powerpoint/2010/main" val="3058205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a:lstStyle/>
          <a:p>
            <a:fld id="{C348F01F-23A3-4F9C-8307-24B3F7660668}" type="slidenum">
              <a:rPr lang="en-GB"/>
              <a:pPr/>
              <a:t>23</a:t>
            </a:fld>
            <a:endParaRPr lang="en-GB"/>
          </a:p>
        </p:txBody>
      </p:sp>
    </p:spTree>
    <p:extLst>
      <p:ext uri="{BB962C8B-B14F-4D97-AF65-F5344CB8AC3E}">
        <p14:creationId xmlns:p14="http://schemas.microsoft.com/office/powerpoint/2010/main" val="2434283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Write these in here, or on the board. Make sure you’re picky with them about how these are phrased-no vagueness please.</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27</a:t>
            </a:fld>
            <a:endParaRPr lang="en-GB"/>
          </a:p>
        </p:txBody>
      </p:sp>
    </p:spTree>
    <p:extLst>
      <p:ext uri="{BB962C8B-B14F-4D97-AF65-F5344CB8AC3E}">
        <p14:creationId xmlns:p14="http://schemas.microsoft.com/office/powerpoint/2010/main" val="2227512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 all are SMART in this instance as more research needs to be done to develop them into SMART objectives:</a:t>
            </a:r>
          </a:p>
          <a:p>
            <a:r>
              <a:rPr lang="en-GB" dirty="0" smtClean="0"/>
              <a:t>Objective</a:t>
            </a:r>
            <a:r>
              <a:rPr lang="en-GB" baseline="0" dirty="0" smtClean="0"/>
              <a:t> 3 after research- Identify the 3 person centred campaigns currently being used in Wales and the awareness of these campaigns in teens.</a:t>
            </a:r>
          </a:p>
          <a:p>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28</a:t>
            </a:fld>
            <a:endParaRPr lang="en-GB"/>
          </a:p>
        </p:txBody>
      </p:sp>
    </p:spTree>
    <p:extLst>
      <p:ext uri="{BB962C8B-B14F-4D97-AF65-F5344CB8AC3E}">
        <p14:creationId xmlns:p14="http://schemas.microsoft.com/office/powerpoint/2010/main" val="3069039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Use the structure on Student sheet</a:t>
            </a:r>
            <a:r>
              <a:rPr lang="en-GB" baseline="0" dirty="0" smtClean="0"/>
              <a:t> 1 to assist </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29</a:t>
            </a:fld>
            <a:endParaRPr lang="en-GB"/>
          </a:p>
        </p:txBody>
      </p:sp>
    </p:spTree>
    <p:extLst>
      <p:ext uri="{BB962C8B-B14F-4D97-AF65-F5344CB8AC3E}">
        <p14:creationId xmlns:p14="http://schemas.microsoft.com/office/powerpoint/2010/main" val="1414282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a:spcBef>
                <a:spcPct val="0"/>
              </a:spcBef>
            </a:pPr>
            <a:r>
              <a:rPr lang="en-US" dirty="0" smtClean="0"/>
              <a:t>This is your plenary for this lesson-it can be extended into a discussion if needs be. </a:t>
            </a:r>
          </a:p>
        </p:txBody>
      </p:sp>
      <p:sp>
        <p:nvSpPr>
          <p:cNvPr id="34820" name="Slide Number Placeholder 3"/>
          <p:cNvSpPr>
            <a:spLocks noGrp="1"/>
          </p:cNvSpPr>
          <p:nvPr>
            <p:ph type="sldNum" sz="quarter" idx="5"/>
          </p:nvPr>
        </p:nvSpPr>
        <p:spPr bwMode="auto">
          <a:noFill/>
          <a:ln>
            <a:miter lim="800000"/>
            <a:headEnd/>
            <a:tailEnd/>
          </a:ln>
        </p:spPr>
        <p:txBody>
          <a:bodyPr/>
          <a:lstStyle/>
          <a:p>
            <a:fld id="{7CB76BD3-F0D2-426B-B77C-58200CE2C1D0}" type="slidenum">
              <a:rPr lang="en-GB"/>
              <a:pPr/>
              <a:t>30</a:t>
            </a:fld>
            <a:endParaRPr lang="en-GB"/>
          </a:p>
        </p:txBody>
      </p:sp>
    </p:spTree>
    <p:extLst>
      <p:ext uri="{BB962C8B-B14F-4D97-AF65-F5344CB8AC3E}">
        <p14:creationId xmlns:p14="http://schemas.microsoft.com/office/powerpoint/2010/main" val="2523829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Briefs are currently being produced by universities and will be uploaded to the challenge</a:t>
            </a:r>
            <a:r>
              <a:rPr lang="en-GB" baseline="0" dirty="0" smtClean="0"/>
              <a:t> bank shortly.</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6</a:t>
            </a:fld>
            <a:endParaRPr lang="en-GB"/>
          </a:p>
        </p:txBody>
      </p:sp>
    </p:spTree>
    <p:extLst>
      <p:ext uri="{BB962C8B-B14F-4D97-AF65-F5344CB8AC3E}">
        <p14:creationId xmlns:p14="http://schemas.microsoft.com/office/powerpoint/2010/main" val="282800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taken from the Department of Psychology</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7</a:t>
            </a:fld>
            <a:endParaRPr lang="en-GB"/>
          </a:p>
        </p:txBody>
      </p:sp>
    </p:spTree>
    <p:extLst>
      <p:ext uri="{BB962C8B-B14F-4D97-AF65-F5344CB8AC3E}">
        <p14:creationId xmlns:p14="http://schemas.microsoft.com/office/powerpoint/2010/main" val="301303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to look at the brief and consider the titles they could come up with from this-</a:t>
            </a:r>
          </a:p>
          <a:p>
            <a:r>
              <a:rPr lang="en-GB" dirty="0" smtClean="0"/>
              <a:t>“The move to none braded cigarette packaging has had little impact on the take up of teen smoking, empowering them to make their own decisions will”</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8</a:t>
            </a:fld>
            <a:endParaRPr lang="en-GB"/>
          </a:p>
        </p:txBody>
      </p:sp>
    </p:spTree>
    <p:extLst>
      <p:ext uri="{BB962C8B-B14F-4D97-AF65-F5344CB8AC3E}">
        <p14:creationId xmlns:p14="http://schemas.microsoft.com/office/powerpoint/2010/main" val="125169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Centres need to consider a titles approvals process to aid</a:t>
            </a:r>
            <a:r>
              <a:rPr lang="en-GB" baseline="0" dirty="0" smtClean="0"/>
              <a:t> students in completing the following lessons and directly link to their own project.</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10</a:t>
            </a:fld>
            <a:endParaRPr lang="en-GB"/>
          </a:p>
        </p:txBody>
      </p:sp>
    </p:spTree>
    <p:extLst>
      <p:ext uri="{BB962C8B-B14F-4D97-AF65-F5344CB8AC3E}">
        <p14:creationId xmlns:p14="http://schemas.microsoft.com/office/powerpoint/2010/main" val="1769133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After</a:t>
            </a:r>
            <a:r>
              <a:rPr lang="en-GB" baseline="0" dirty="0" smtClean="0"/>
              <a:t> the two minutes you need to explain to them what they are.....don’t show them the next slide until they’ve had the two minutes!</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13</a:t>
            </a:fld>
            <a:endParaRPr lang="en-GB"/>
          </a:p>
        </p:txBody>
      </p:sp>
    </p:spTree>
    <p:extLst>
      <p:ext uri="{BB962C8B-B14F-4D97-AF65-F5344CB8AC3E}">
        <p14:creationId xmlns:p14="http://schemas.microsoft.com/office/powerpoint/2010/main" val="2408017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a:spcBef>
                <a:spcPct val="0"/>
              </a:spcBef>
            </a:pPr>
            <a:r>
              <a:rPr lang="en-GB" dirty="0" smtClean="0"/>
              <a:t>Make sure they have understood the slide</a:t>
            </a:r>
            <a:r>
              <a:rPr lang="en-GB" baseline="0" dirty="0" smtClean="0"/>
              <a:t> beforehand, and have agreed aims and objectives. </a:t>
            </a:r>
          </a:p>
          <a:p>
            <a:pPr>
              <a:spcBef>
                <a:spcPct val="0"/>
              </a:spcBef>
            </a:pPr>
            <a:r>
              <a:rPr lang="en-GB" baseline="0" dirty="0" smtClean="0"/>
              <a:t>Aim-win the competition. Objectives, get paper, design plane, practise throwing, refine design, do competition</a:t>
            </a:r>
            <a:endParaRPr lang="en-GB" dirty="0" smtClean="0"/>
          </a:p>
        </p:txBody>
      </p:sp>
      <p:sp>
        <p:nvSpPr>
          <p:cNvPr id="18436" name="Slide Number Placeholder 3"/>
          <p:cNvSpPr>
            <a:spLocks noGrp="1"/>
          </p:cNvSpPr>
          <p:nvPr>
            <p:ph type="sldNum" sz="quarter" idx="5"/>
          </p:nvPr>
        </p:nvSpPr>
        <p:spPr bwMode="auto">
          <a:noFill/>
          <a:ln>
            <a:miter lim="800000"/>
            <a:headEnd/>
            <a:tailEnd/>
          </a:ln>
        </p:spPr>
        <p:txBody>
          <a:bodyPr/>
          <a:lstStyle/>
          <a:p>
            <a:fld id="{5DD05FFB-A331-4077-9327-8893CE614D4A}" type="slidenum">
              <a:rPr lang="en-GB"/>
              <a:pPr/>
              <a:t>15</a:t>
            </a:fld>
            <a:endParaRPr lang="en-GB"/>
          </a:p>
        </p:txBody>
      </p:sp>
    </p:spTree>
    <p:extLst>
      <p:ext uri="{BB962C8B-B14F-4D97-AF65-F5344CB8AC3E}">
        <p14:creationId xmlns:p14="http://schemas.microsoft.com/office/powerpoint/2010/main" val="3366313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is an exemplar on the next slide. </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17</a:t>
            </a:fld>
            <a:endParaRPr lang="en-GB"/>
          </a:p>
        </p:txBody>
      </p:sp>
    </p:spTree>
    <p:extLst>
      <p:ext uri="{BB962C8B-B14F-4D97-AF65-F5344CB8AC3E}">
        <p14:creationId xmlns:p14="http://schemas.microsoft.com/office/powerpoint/2010/main" val="3843408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slide</a:t>
            </a:r>
            <a:r>
              <a:rPr lang="en-GB" baseline="0" dirty="0" smtClean="0"/>
              <a:t> is repeated so that the students can refer back to it when writing their own aim.</a:t>
            </a:r>
            <a:endParaRPr lang="en-GB" dirty="0"/>
          </a:p>
        </p:txBody>
      </p:sp>
      <p:sp>
        <p:nvSpPr>
          <p:cNvPr id="4" name="Slide Number Placeholder 3"/>
          <p:cNvSpPr>
            <a:spLocks noGrp="1"/>
          </p:cNvSpPr>
          <p:nvPr>
            <p:ph type="sldNum" sz="quarter" idx="10"/>
          </p:nvPr>
        </p:nvSpPr>
        <p:spPr/>
        <p:txBody>
          <a:bodyPr/>
          <a:lstStyle/>
          <a:p>
            <a:fld id="{B64BBF59-1CAE-4F9A-A2BD-072651436DDE}" type="slidenum">
              <a:rPr lang="en-GB" smtClean="0"/>
              <a:pPr/>
              <a:t>19</a:t>
            </a:fld>
            <a:endParaRPr lang="en-GB"/>
          </a:p>
        </p:txBody>
      </p:sp>
    </p:spTree>
    <p:extLst>
      <p:ext uri="{BB962C8B-B14F-4D97-AF65-F5344CB8AC3E}">
        <p14:creationId xmlns:p14="http://schemas.microsoft.com/office/powerpoint/2010/main" val="1204531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fld id="{9448EBA6-11E8-433F-AAAD-16085E1FB405}" type="datetime1">
              <a:rPr lang="en-GB"/>
              <a:pPr/>
              <a:t>04/04/2016</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C51BFB2C-5988-484C-B2FB-34D975E90E65}"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61DA9F5-2BCC-464C-B271-4413563B0EC5}" type="datetime1">
              <a:rPr lang="en-GB"/>
              <a:pPr/>
              <a:t>04/04/2016</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FC5282FB-C5BB-4E4F-AEF0-E15034C51CE6}"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D03F9DEF-9378-4470-B131-33752C5E7866}" type="datetime1">
              <a:rPr lang="en-GB"/>
              <a:pPr/>
              <a:t>04/04/2016</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13CEC322-2C3F-4FC8-A924-0DE5425CBA4B}"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026BCF9E-20DC-4C6F-88F9-5908F1F290EC}" type="datetime1">
              <a:rPr lang="en-GB"/>
              <a:pPr/>
              <a:t>04/04/2016</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73C93D83-70F9-4270-A691-F22EFF62DE7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2357BF47-6C84-40B0-A5AA-32AD05F1AFDE}" type="datetime1">
              <a:rPr lang="en-GB"/>
              <a:pPr/>
              <a:t>04/04/2016</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fld id="{C12FF323-0502-45C3-82FA-6AD79E78BE19}" type="slidenum">
              <a:rPr lang="en-GB"/>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fld id="{EC75247A-5431-4E8A-89BD-BEB4BCB85212}" type="datetime1">
              <a:rPr lang="en-GB"/>
              <a:pPr/>
              <a:t>04/04/2016</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fld id="{3A27E671-9BEB-4544-B822-684649479908}" type="slidenum">
              <a:rPr lang="en-GB"/>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A98B672-B627-45C2-8DC4-02D9C615B4C0}" type="datetime1">
              <a:rPr lang="en-GB"/>
              <a:pPr/>
              <a:t>04/04/2016</a:t>
            </a:fld>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fld id="{576772C0-5F72-4C31-849A-A1F82F0F4CF8}" type="slidenum">
              <a:rPr lang="en-GB"/>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D528D62-7F5B-47C4-B1F3-39A048D433EB}" type="datetime1">
              <a:rPr lang="en-GB"/>
              <a:pPr/>
              <a:t>04/04/2016</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fld id="{C08DD07D-D51E-4F64-B006-49F08EC6A08A}" type="slidenum">
              <a:rPr lang="en-GB"/>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4858AB93-B69F-466C-89B8-7D2B9A4E269E}" type="datetime1">
              <a:rPr lang="en-GB"/>
              <a:pPr/>
              <a:t>04/04/2016</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fld id="{C2D07984-9F40-424D-89CE-4877A58238E1}"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0DAD1A5-E927-4955-9A2C-B2E791157955}" type="datetime1">
              <a:rPr lang="en-GB"/>
              <a:pPr/>
              <a:t>04/04/2016</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fld id="{B6F5B2E6-3419-492D-BCE0-1D1B46BE91CA}" type="slidenum">
              <a:rPr lang="en-GB"/>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fld id="{40650004-6DF5-4239-9DD2-79F8CF841E36}" type="datetime1">
              <a:rPr lang="en-GB"/>
              <a:pPr/>
              <a:t>04/04/2016</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GB"/>
          </a:p>
        </p:txBody>
      </p:sp>
      <p:sp>
        <p:nvSpPr>
          <p:cNvPr id="13" name="Slide Number Placeholder 6"/>
          <p:cNvSpPr>
            <a:spLocks noGrp="1"/>
          </p:cNvSpPr>
          <p:nvPr>
            <p:ph type="sldNum" sz="quarter" idx="12"/>
          </p:nvPr>
        </p:nvSpPr>
        <p:spPr/>
        <p:txBody>
          <a:bodyPr/>
          <a:lstStyle>
            <a:lvl1pPr>
              <a:defRPr/>
            </a:lvl1pPr>
          </a:lstStyle>
          <a:p>
            <a:fld id="{03279C46-500A-4ADF-A9DF-FE8AF9963B64}" type="slidenum">
              <a:rPr lang="en-GB"/>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Lucida Sans Unicode" pitchFamily="-83" charset="0"/>
              </a:defRPr>
            </a:lvl1pPr>
          </a:lstStyle>
          <a:p>
            <a:fld id="{DD5677E8-C06B-41CF-97EA-B8AB1742A40D}" type="datetime1">
              <a:rPr lang="en-GB"/>
              <a:pPr/>
              <a:t>04/04/2016</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defRPr>
            </a:lvl1pPr>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83" charset="0"/>
              </a:defRPr>
            </a:lvl1pPr>
          </a:lstStyle>
          <a:p>
            <a:fld id="{FDA955FB-9818-4868-9C87-D9F06DA4BAB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pitchFamily="-83" charset="-128"/>
          <a:cs typeface="+mj-cs"/>
        </a:defRPr>
      </a:lvl1pPr>
      <a:lvl2pPr algn="l" rtl="0" fontAlgn="base">
        <a:spcBef>
          <a:spcPct val="0"/>
        </a:spcBef>
        <a:spcAft>
          <a:spcPct val="0"/>
        </a:spcAft>
        <a:defRPr sz="4100" b="1">
          <a:solidFill>
            <a:schemeClr val="tx2"/>
          </a:solidFill>
          <a:latin typeface="Lucida Sans Unicode" pitchFamily="-83" charset="0"/>
          <a:ea typeface="ＭＳ Ｐゴシック" pitchFamily="-83" charset="-128"/>
        </a:defRPr>
      </a:lvl2pPr>
      <a:lvl3pPr algn="l" rtl="0" fontAlgn="base">
        <a:spcBef>
          <a:spcPct val="0"/>
        </a:spcBef>
        <a:spcAft>
          <a:spcPct val="0"/>
        </a:spcAft>
        <a:defRPr sz="4100" b="1">
          <a:solidFill>
            <a:schemeClr val="tx2"/>
          </a:solidFill>
          <a:latin typeface="Lucida Sans Unicode" pitchFamily="-83" charset="0"/>
          <a:ea typeface="ＭＳ Ｐゴシック" pitchFamily="-83" charset="-128"/>
        </a:defRPr>
      </a:lvl3pPr>
      <a:lvl4pPr algn="l" rtl="0" fontAlgn="base">
        <a:spcBef>
          <a:spcPct val="0"/>
        </a:spcBef>
        <a:spcAft>
          <a:spcPct val="0"/>
        </a:spcAft>
        <a:defRPr sz="4100" b="1">
          <a:solidFill>
            <a:schemeClr val="tx2"/>
          </a:solidFill>
          <a:latin typeface="Lucida Sans Unicode" pitchFamily="-83" charset="0"/>
          <a:ea typeface="ＭＳ Ｐゴシック" pitchFamily="-83" charset="-128"/>
        </a:defRPr>
      </a:lvl4pPr>
      <a:lvl5pPr algn="l" rtl="0" fontAlgn="base">
        <a:spcBef>
          <a:spcPct val="0"/>
        </a:spcBef>
        <a:spcAft>
          <a:spcPct val="0"/>
        </a:spcAft>
        <a:defRPr sz="4100" b="1">
          <a:solidFill>
            <a:schemeClr val="tx2"/>
          </a:solidFill>
          <a:latin typeface="Lucida Sans Unicode" pitchFamily="-83" charset="0"/>
          <a:ea typeface="ＭＳ Ｐゴシック" pitchFamily="-83" charset="-128"/>
        </a:defRPr>
      </a:lvl5pPr>
      <a:lvl6pPr marL="457200" algn="l" rtl="0" fontAlgn="base">
        <a:spcBef>
          <a:spcPct val="0"/>
        </a:spcBef>
        <a:spcAft>
          <a:spcPct val="0"/>
        </a:spcAft>
        <a:defRPr sz="4100" b="1">
          <a:solidFill>
            <a:schemeClr val="tx2"/>
          </a:solidFill>
          <a:latin typeface="Lucida Sans Unicode" pitchFamily="-83" charset="0"/>
          <a:ea typeface="ＭＳ Ｐゴシック" pitchFamily="-83" charset="-128"/>
        </a:defRPr>
      </a:lvl6pPr>
      <a:lvl7pPr marL="914400" algn="l" rtl="0" fontAlgn="base">
        <a:spcBef>
          <a:spcPct val="0"/>
        </a:spcBef>
        <a:spcAft>
          <a:spcPct val="0"/>
        </a:spcAft>
        <a:defRPr sz="4100" b="1">
          <a:solidFill>
            <a:schemeClr val="tx2"/>
          </a:solidFill>
          <a:latin typeface="Lucida Sans Unicode" pitchFamily="-83" charset="0"/>
          <a:ea typeface="ＭＳ Ｐゴシック" pitchFamily="-83" charset="-128"/>
        </a:defRPr>
      </a:lvl7pPr>
      <a:lvl8pPr marL="1371600" algn="l" rtl="0" fontAlgn="base">
        <a:spcBef>
          <a:spcPct val="0"/>
        </a:spcBef>
        <a:spcAft>
          <a:spcPct val="0"/>
        </a:spcAft>
        <a:defRPr sz="4100" b="1">
          <a:solidFill>
            <a:schemeClr val="tx2"/>
          </a:solidFill>
          <a:latin typeface="Lucida Sans Unicode" pitchFamily="-83" charset="0"/>
          <a:ea typeface="ＭＳ Ｐゴシック" pitchFamily="-83" charset="-128"/>
        </a:defRPr>
      </a:lvl8pPr>
      <a:lvl9pPr marL="1828800" algn="l" rtl="0" fontAlgn="base">
        <a:spcBef>
          <a:spcPct val="0"/>
        </a:spcBef>
        <a:spcAft>
          <a:spcPct val="0"/>
        </a:spcAft>
        <a:defRPr sz="4100" b="1">
          <a:solidFill>
            <a:schemeClr val="tx2"/>
          </a:solidFill>
          <a:latin typeface="Lucida Sans Unicode" pitchFamily="-83" charset="0"/>
          <a:ea typeface="ＭＳ Ｐゴシック" pitchFamily="-83" charset="-128"/>
        </a:defRPr>
      </a:lvl9pPr>
    </p:titleStyle>
    <p:bodyStyle>
      <a:lvl1pPr marL="365125" indent="-255588" algn="l" rtl="0" fontAlgn="base">
        <a:spcBef>
          <a:spcPts val="400"/>
        </a:spcBef>
        <a:spcAft>
          <a:spcPct val="0"/>
        </a:spcAft>
        <a:buClr>
          <a:schemeClr val="accent1"/>
        </a:buClr>
        <a:buSzPct val="68000"/>
        <a:buFont typeface="Wingdings 3" pitchFamily="-83" charset="2"/>
        <a:buChar char=""/>
        <a:defRPr sz="2700" kern="1200">
          <a:solidFill>
            <a:schemeClr val="tx1"/>
          </a:solidFill>
          <a:latin typeface="+mn-lt"/>
          <a:ea typeface="ＭＳ Ｐゴシック" pitchFamily="-83" charset="-128"/>
          <a:cs typeface="+mn-cs"/>
        </a:defRPr>
      </a:lvl1pPr>
      <a:lvl2pPr marL="620713" indent="-228600" algn="l" rtl="0" fontAlgn="base">
        <a:spcBef>
          <a:spcPts val="325"/>
        </a:spcBef>
        <a:spcAft>
          <a:spcPct val="0"/>
        </a:spcAft>
        <a:buClr>
          <a:schemeClr val="accent1"/>
        </a:buClr>
        <a:buFont typeface="Verdana" pitchFamily="-83" charset="0"/>
        <a:buChar char="◦"/>
        <a:defRPr sz="2300" kern="1200">
          <a:solidFill>
            <a:schemeClr val="tx1"/>
          </a:solidFill>
          <a:latin typeface="+mn-lt"/>
          <a:ea typeface="ＭＳ Ｐゴシック" pitchFamily="-83" charset="-128"/>
          <a:cs typeface="+mn-cs"/>
        </a:defRPr>
      </a:lvl2pPr>
      <a:lvl3pPr marL="858838" indent="-228600" algn="l" rtl="0" fontAlgn="base">
        <a:spcBef>
          <a:spcPts val="350"/>
        </a:spcBef>
        <a:spcAft>
          <a:spcPct val="0"/>
        </a:spcAft>
        <a:buClr>
          <a:schemeClr val="accent2"/>
        </a:buClr>
        <a:buSzPct val="100000"/>
        <a:buFont typeface="Wingdings 2" pitchFamily="-83" charset="2"/>
        <a:buChar char=""/>
        <a:defRPr sz="2100" kern="1200">
          <a:solidFill>
            <a:schemeClr val="tx1"/>
          </a:solidFill>
          <a:latin typeface="+mn-lt"/>
          <a:ea typeface="ＭＳ Ｐゴシック" pitchFamily="-83" charset="-128"/>
          <a:cs typeface="+mn-cs"/>
        </a:defRPr>
      </a:lvl3pPr>
      <a:lvl4pPr marL="1143000" indent="-228600" algn="l" rtl="0" fontAlgn="base">
        <a:spcBef>
          <a:spcPts val="350"/>
        </a:spcBef>
        <a:spcAft>
          <a:spcPct val="0"/>
        </a:spcAft>
        <a:buClr>
          <a:schemeClr val="accent2"/>
        </a:buClr>
        <a:buFont typeface="Wingdings 2" pitchFamily="-83" charset="2"/>
        <a:buChar char=""/>
        <a:defRPr sz="1900" kern="1200">
          <a:solidFill>
            <a:schemeClr val="tx1"/>
          </a:solidFill>
          <a:latin typeface="+mn-lt"/>
          <a:ea typeface="ＭＳ Ｐゴシック" pitchFamily="-83" charset="-128"/>
          <a:cs typeface="+mn-cs"/>
        </a:defRPr>
      </a:lvl4pPr>
      <a:lvl5pPr marL="1371600" indent="-228600" algn="l" rtl="0" fontAlgn="base">
        <a:spcBef>
          <a:spcPts val="350"/>
        </a:spcBef>
        <a:spcAft>
          <a:spcPct val="0"/>
        </a:spcAft>
        <a:buClr>
          <a:schemeClr val="accent2"/>
        </a:buClr>
        <a:buFont typeface="Wingdings 2" pitchFamily="-83" charset="2"/>
        <a:buChar char=""/>
        <a:defRPr kern="1200">
          <a:solidFill>
            <a:schemeClr val="tx1"/>
          </a:solidFill>
          <a:latin typeface="+mn-lt"/>
          <a:ea typeface="ＭＳ Ｐゴシック" pitchFamily="-83"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Individual Project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1107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Talk to your tutor</a:t>
            </a:r>
          </a:p>
          <a:p>
            <a:r>
              <a:rPr lang="en-GB" dirty="0" smtClean="0"/>
              <a:t>Carry out basic preliminary research into your potential titles- are there any issues relating to access to information in centre?</a:t>
            </a:r>
            <a:endParaRPr lang="en-GB" dirty="0"/>
          </a:p>
        </p:txBody>
      </p:sp>
      <p:sp>
        <p:nvSpPr>
          <p:cNvPr id="3" name="Title 2"/>
          <p:cNvSpPr>
            <a:spLocks noGrp="1"/>
          </p:cNvSpPr>
          <p:nvPr>
            <p:ph type="title"/>
          </p:nvPr>
        </p:nvSpPr>
        <p:spPr/>
        <p:txBody>
          <a:bodyPr/>
          <a:lstStyle/>
          <a:p>
            <a:r>
              <a:rPr lang="en-GB" dirty="0" smtClean="0"/>
              <a:t>Developing your title</a:t>
            </a:r>
            <a:endParaRPr lang="en-GB" dirty="0"/>
          </a:p>
        </p:txBody>
      </p:sp>
    </p:spTree>
    <p:extLst>
      <p:ext uri="{BB962C8B-B14F-4D97-AF65-F5344CB8AC3E}">
        <p14:creationId xmlns:p14="http://schemas.microsoft.com/office/powerpoint/2010/main" val="3336640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Aim and Objectives</a:t>
            </a:r>
            <a:endParaRPr lang="en-GB" dirty="0"/>
          </a:p>
        </p:txBody>
      </p:sp>
      <p:sp>
        <p:nvSpPr>
          <p:cNvPr id="5" name="Subtitle 4"/>
          <p:cNvSpPr>
            <a:spLocks noGrp="1"/>
          </p:cNvSpPr>
          <p:nvPr>
            <p:ph type="subTitle" idx="1"/>
          </p:nvPr>
        </p:nvSpPr>
        <p:spPr/>
        <p:txBody>
          <a:bodyPr/>
          <a:lstStyle/>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r>
              <a:rPr lang="en-GB" sz="3500" dirty="0" smtClean="0"/>
              <a:t>Learnt the difference between an Aim and an objective</a:t>
            </a:r>
          </a:p>
          <a:p>
            <a:r>
              <a:rPr lang="en-GB" sz="3500" dirty="0" smtClean="0"/>
              <a:t>Created an ‘aim’ as a whole class</a:t>
            </a:r>
          </a:p>
          <a:p>
            <a:r>
              <a:rPr lang="en-GB" sz="3500" dirty="0" smtClean="0"/>
              <a:t>Written the overall ‘aim’ for your project</a:t>
            </a:r>
          </a:p>
          <a:p>
            <a:endParaRPr lang="en-GB" dirty="0" smtClean="0"/>
          </a:p>
        </p:txBody>
      </p:sp>
      <p:sp>
        <p:nvSpPr>
          <p:cNvPr id="3" name="Title 2"/>
          <p:cNvSpPr>
            <a:spLocks noGrp="1"/>
          </p:cNvSpPr>
          <p:nvPr>
            <p:ph type="title"/>
          </p:nvPr>
        </p:nvSpPr>
        <p:spPr/>
        <p:txBody>
          <a:bodyPr>
            <a:normAutofit fontScale="90000"/>
          </a:bodyPr>
          <a:lstStyle/>
          <a:p>
            <a:pPr fontAlgn="auto">
              <a:spcAft>
                <a:spcPts val="0"/>
              </a:spcAft>
              <a:defRPr/>
            </a:pPr>
            <a:r>
              <a:rPr lang="en-GB" dirty="0" smtClean="0">
                <a:ea typeface="+mj-ea"/>
              </a:rPr>
              <a:t>By the end of this lesson you will have.....</a:t>
            </a:r>
            <a:endParaRPr lang="en-GB" dirty="0">
              <a:ea typeface="+mj-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1989138"/>
            <a:ext cx="8229600" cy="4017962"/>
          </a:xfrm>
        </p:spPr>
        <p:txBody>
          <a:bodyPr/>
          <a:lstStyle/>
          <a:p>
            <a:r>
              <a:rPr lang="en-GB" dirty="0" smtClean="0"/>
              <a:t>How would you turn a paper Aeroplane competition into aims and objectives?</a:t>
            </a:r>
          </a:p>
          <a:p>
            <a:endParaRPr lang="en-GB" dirty="0" smtClean="0"/>
          </a:p>
          <a:p>
            <a:r>
              <a:rPr lang="en-GB" dirty="0" smtClean="0"/>
              <a:t>You have 2 </a:t>
            </a:r>
            <a:r>
              <a:rPr lang="en-GB" dirty="0" err="1" smtClean="0"/>
              <a:t>mins</a:t>
            </a:r>
            <a:r>
              <a:rPr lang="en-GB" dirty="0" smtClean="0"/>
              <a:t>.....</a:t>
            </a:r>
          </a:p>
        </p:txBody>
      </p:sp>
      <p:sp>
        <p:nvSpPr>
          <p:cNvPr id="3" name="Title 2"/>
          <p:cNvSpPr>
            <a:spLocks noGrp="1"/>
          </p:cNvSpPr>
          <p:nvPr>
            <p:ph type="title"/>
          </p:nvPr>
        </p:nvSpPr>
        <p:spPr>
          <a:xfrm>
            <a:off x="457200" y="274638"/>
            <a:ext cx="8229600" cy="1426170"/>
          </a:xfrm>
        </p:spPr>
        <p:txBody>
          <a:bodyPr/>
          <a:lstStyle/>
          <a:p>
            <a:pPr fontAlgn="auto">
              <a:spcAft>
                <a:spcPts val="0"/>
              </a:spcAft>
              <a:defRPr/>
            </a:pPr>
            <a:r>
              <a:rPr lang="en-GB" dirty="0" smtClean="0">
                <a:ea typeface="+mj-ea"/>
              </a:rPr>
              <a:t>Paper Aeroplanes.....</a:t>
            </a:r>
            <a:endParaRPr lang="en-GB" dirty="0">
              <a:ea typeface="+mj-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380"/>
          </a:xfrm>
        </p:spPr>
        <p:txBody>
          <a:bodyPr/>
          <a:lstStyle/>
          <a:p>
            <a:pPr>
              <a:buNone/>
            </a:pPr>
            <a:r>
              <a:rPr lang="en-GB" sz="3500" dirty="0" smtClean="0"/>
              <a:t>Aim – What you are setting out to do</a:t>
            </a:r>
          </a:p>
          <a:p>
            <a:pPr>
              <a:buNone/>
            </a:pPr>
            <a:endParaRPr lang="en-GB" sz="3500" dirty="0" smtClean="0"/>
          </a:p>
          <a:p>
            <a:pPr>
              <a:buNone/>
            </a:pPr>
            <a:endParaRPr lang="en-GB" sz="3500" dirty="0" smtClean="0"/>
          </a:p>
          <a:p>
            <a:pPr>
              <a:buNone/>
            </a:pPr>
            <a:r>
              <a:rPr lang="en-GB" sz="3500" dirty="0" smtClean="0"/>
              <a:t>Objectives – The steps you needs to take to get there.</a:t>
            </a:r>
            <a:endParaRPr lang="en-GB" sz="3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r>
              <a:rPr lang="en-GB" dirty="0" smtClean="0"/>
              <a:t>What is your aim?</a:t>
            </a:r>
          </a:p>
          <a:p>
            <a:endParaRPr lang="en-GB" dirty="0" smtClean="0"/>
          </a:p>
          <a:p>
            <a:r>
              <a:rPr lang="en-GB" dirty="0" smtClean="0"/>
              <a:t>What are your objectives?</a:t>
            </a:r>
          </a:p>
          <a:p>
            <a:endParaRPr lang="en-GB" dirty="0" smtClean="0"/>
          </a:p>
          <a:p>
            <a:r>
              <a:rPr lang="en-GB" dirty="0" smtClean="0"/>
              <a:t>Now you can get making-you have 5 minutes.</a:t>
            </a:r>
          </a:p>
        </p:txBody>
      </p:sp>
      <p:sp>
        <p:nvSpPr>
          <p:cNvPr id="3" name="Title 2"/>
          <p:cNvSpPr>
            <a:spLocks noGrp="1"/>
          </p:cNvSpPr>
          <p:nvPr>
            <p:ph type="title"/>
          </p:nvPr>
        </p:nvSpPr>
        <p:spPr/>
        <p:txBody>
          <a:bodyPr/>
          <a:lstStyle/>
          <a:p>
            <a:pPr fontAlgn="auto">
              <a:spcAft>
                <a:spcPts val="0"/>
              </a:spcAft>
              <a:defRPr/>
            </a:pPr>
            <a:r>
              <a:rPr lang="en-GB" dirty="0" smtClean="0">
                <a:ea typeface="+mj-ea"/>
              </a:rPr>
              <a:t>Paper Aeroplanes (2)</a:t>
            </a:r>
            <a:endParaRPr lang="en-GB" dirty="0">
              <a:ea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u="sng" dirty="0" smtClean="0"/>
              <a:t>Class competition</a:t>
            </a:r>
          </a:p>
          <a:p>
            <a:endParaRPr lang="en-GB" dirty="0" smtClean="0"/>
          </a:p>
          <a:p>
            <a:r>
              <a:rPr lang="en-GB" dirty="0" smtClean="0"/>
              <a:t>Did you achieve your objectives?</a:t>
            </a:r>
          </a:p>
          <a:p>
            <a:endParaRPr lang="en-GB" dirty="0" smtClean="0"/>
          </a:p>
          <a:p>
            <a:r>
              <a:rPr lang="en-GB" dirty="0" smtClean="0"/>
              <a:t>Did you achieve your overall aim?</a:t>
            </a:r>
            <a:endParaRPr lang="en-GB" dirty="0"/>
          </a:p>
        </p:txBody>
      </p:sp>
      <p:sp>
        <p:nvSpPr>
          <p:cNvPr id="3" name="Title 2"/>
          <p:cNvSpPr>
            <a:spLocks noGrp="1"/>
          </p:cNvSpPr>
          <p:nvPr>
            <p:ph type="title"/>
          </p:nvPr>
        </p:nvSpPr>
        <p:spPr/>
        <p:txBody>
          <a:bodyPr/>
          <a:lstStyle/>
          <a:p>
            <a:r>
              <a:rPr lang="en-GB" dirty="0" smtClean="0"/>
              <a:t>Paper Aeroplanes (3)</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You now need to apply your </a:t>
            </a:r>
            <a:r>
              <a:rPr lang="en-GB" b="1" dirty="0" smtClean="0"/>
              <a:t>understanding</a:t>
            </a:r>
            <a:r>
              <a:rPr lang="en-GB" dirty="0" smtClean="0"/>
              <a:t> of what an </a:t>
            </a:r>
            <a:r>
              <a:rPr lang="en-GB" b="1" dirty="0" smtClean="0"/>
              <a:t>aim</a:t>
            </a:r>
            <a:r>
              <a:rPr lang="en-GB" dirty="0" smtClean="0"/>
              <a:t> is, to create your own aim.</a:t>
            </a:r>
          </a:p>
          <a:p>
            <a:pPr>
              <a:buNone/>
            </a:pPr>
            <a:r>
              <a:rPr lang="en-GB" dirty="0" smtClean="0"/>
              <a:t>It should be</a:t>
            </a:r>
          </a:p>
          <a:p>
            <a:r>
              <a:rPr lang="en-GB" dirty="0" smtClean="0"/>
              <a:t>Not more the two sentences long</a:t>
            </a:r>
          </a:p>
          <a:p>
            <a:r>
              <a:rPr lang="en-GB" dirty="0" smtClean="0"/>
              <a:t>A summary of what you hope to achieve in your investigation</a:t>
            </a:r>
          </a:p>
          <a:p>
            <a:r>
              <a:rPr lang="en-GB" dirty="0" smtClean="0"/>
              <a:t>Should include the detail of your title. </a:t>
            </a:r>
          </a:p>
        </p:txBody>
      </p:sp>
      <p:sp>
        <p:nvSpPr>
          <p:cNvPr id="3" name="Title 2"/>
          <p:cNvSpPr>
            <a:spLocks noGrp="1"/>
          </p:cNvSpPr>
          <p:nvPr>
            <p:ph type="title"/>
          </p:nvPr>
        </p:nvSpPr>
        <p:spPr/>
        <p:txBody>
          <a:bodyPr>
            <a:normAutofit/>
          </a:bodyPr>
          <a:lstStyle/>
          <a:p>
            <a:r>
              <a:rPr lang="en-GB" dirty="0" smtClean="0"/>
              <a:t>The Aim of my Project is to.....</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b="1" dirty="0" smtClean="0"/>
              <a:t>Title		</a:t>
            </a:r>
            <a:r>
              <a:rPr lang="en-GB" dirty="0"/>
              <a:t>‘“The move to none </a:t>
            </a:r>
            <a:r>
              <a:rPr lang="en-GB" dirty="0" smtClean="0"/>
              <a:t>branded </a:t>
            </a:r>
            <a:r>
              <a:rPr lang="en-GB" dirty="0"/>
              <a:t>cigarette packaging </a:t>
            </a:r>
            <a:r>
              <a:rPr lang="en-GB" dirty="0" smtClean="0"/>
              <a:t>has had little impact on the take up of teen smoking, empowering them to make their own decisions will”</a:t>
            </a:r>
            <a:endParaRPr lang="en-GB" dirty="0"/>
          </a:p>
          <a:p>
            <a:pPr>
              <a:buNone/>
            </a:pPr>
            <a:r>
              <a:rPr lang="en-GB" b="1" dirty="0" smtClean="0"/>
              <a:t>Aim		</a:t>
            </a:r>
            <a:r>
              <a:rPr lang="en-GB" dirty="0" smtClean="0"/>
              <a:t>The aim of this investigation is to look at the impact of none branded cigarette packaging on smoking figures in teens and compare this to the impact if empowering teens to make their own decisions.</a:t>
            </a:r>
            <a:endParaRPr lang="en-GB" b="1" dirty="0" smtClean="0"/>
          </a:p>
          <a:p>
            <a:pPr>
              <a:buNone/>
            </a:pPr>
            <a:endParaRPr lang="en-GB" dirty="0"/>
          </a:p>
        </p:txBody>
      </p:sp>
      <p:sp>
        <p:nvSpPr>
          <p:cNvPr id="3" name="Title 2"/>
          <p:cNvSpPr>
            <a:spLocks noGrp="1"/>
          </p:cNvSpPr>
          <p:nvPr>
            <p:ph type="title"/>
          </p:nvPr>
        </p:nvSpPr>
        <p:spPr/>
        <p:txBody>
          <a:bodyPr/>
          <a:lstStyle/>
          <a:p>
            <a:r>
              <a:rPr lang="en-GB" dirty="0" smtClean="0"/>
              <a:t>Here’s One I Made Earlier.....</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You now need to apply your </a:t>
            </a:r>
            <a:r>
              <a:rPr lang="en-GB" b="1" dirty="0" smtClean="0"/>
              <a:t>understanding</a:t>
            </a:r>
            <a:r>
              <a:rPr lang="en-GB" dirty="0" smtClean="0"/>
              <a:t> of what an </a:t>
            </a:r>
            <a:r>
              <a:rPr lang="en-GB" b="1" dirty="0" smtClean="0"/>
              <a:t>aim</a:t>
            </a:r>
            <a:r>
              <a:rPr lang="en-GB" dirty="0" smtClean="0"/>
              <a:t> is, to create your own aim.</a:t>
            </a:r>
          </a:p>
          <a:p>
            <a:pPr>
              <a:buNone/>
            </a:pPr>
            <a:r>
              <a:rPr lang="en-GB" dirty="0" smtClean="0"/>
              <a:t>It should be</a:t>
            </a:r>
          </a:p>
          <a:p>
            <a:r>
              <a:rPr lang="en-GB" dirty="0" smtClean="0"/>
              <a:t>Not more the two sentences long</a:t>
            </a:r>
          </a:p>
          <a:p>
            <a:r>
              <a:rPr lang="en-GB" dirty="0" smtClean="0"/>
              <a:t>A summary of what you hope to achieve in your investigation</a:t>
            </a:r>
          </a:p>
          <a:p>
            <a:r>
              <a:rPr lang="en-GB" dirty="0" smtClean="0"/>
              <a:t>Should include the detail of your title. </a:t>
            </a:r>
          </a:p>
        </p:txBody>
      </p:sp>
      <p:sp>
        <p:nvSpPr>
          <p:cNvPr id="3" name="Title 2"/>
          <p:cNvSpPr>
            <a:spLocks noGrp="1"/>
          </p:cNvSpPr>
          <p:nvPr>
            <p:ph type="title"/>
          </p:nvPr>
        </p:nvSpPr>
        <p:spPr/>
        <p:txBody>
          <a:bodyPr>
            <a:normAutofit fontScale="90000"/>
          </a:bodyPr>
          <a:lstStyle/>
          <a:p>
            <a:r>
              <a:rPr lang="en-GB" dirty="0" smtClean="0"/>
              <a:t>The Aim of my Investigation is to.....</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50% of your final grade- so it is important.</a:t>
            </a:r>
          </a:p>
          <a:p>
            <a:r>
              <a:rPr lang="en-GB" dirty="0" smtClean="0"/>
              <a:t>MUST be produced suing IT.</a:t>
            </a:r>
          </a:p>
          <a:p>
            <a:r>
              <a:rPr lang="en-GB" dirty="0" smtClean="0"/>
              <a:t>Deadline is:</a:t>
            </a:r>
          </a:p>
          <a:p>
            <a:endParaRPr lang="en-GB" dirty="0"/>
          </a:p>
        </p:txBody>
      </p:sp>
      <p:sp>
        <p:nvSpPr>
          <p:cNvPr id="3" name="Title 2"/>
          <p:cNvSpPr>
            <a:spLocks noGrp="1"/>
          </p:cNvSpPr>
          <p:nvPr>
            <p:ph type="title"/>
          </p:nvPr>
        </p:nvSpPr>
        <p:spPr/>
        <p:txBody>
          <a:bodyPr/>
          <a:lstStyle/>
          <a:p>
            <a:r>
              <a:rPr lang="en-GB" dirty="0" smtClean="0"/>
              <a:t>Let recap</a:t>
            </a:r>
            <a:endParaRPr lang="en-GB" dirty="0"/>
          </a:p>
        </p:txBody>
      </p:sp>
    </p:spTree>
    <p:extLst>
      <p:ext uri="{BB962C8B-B14F-4D97-AF65-F5344CB8AC3E}">
        <p14:creationId xmlns:p14="http://schemas.microsoft.com/office/powerpoint/2010/main" val="4107470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GB" dirty="0" smtClean="0">
                <a:ea typeface="+mj-ea"/>
              </a:rPr>
              <a:t>Writing your Objectives</a:t>
            </a:r>
            <a:endParaRPr lang="en-GB" dirty="0">
              <a:ea typeface="+mj-ea"/>
            </a:endParaRPr>
          </a:p>
        </p:txBody>
      </p:sp>
      <p:sp>
        <p:nvSpPr>
          <p:cNvPr id="26627" name="Subtitle 2"/>
          <p:cNvSpPr>
            <a:spLocks noGrp="1"/>
          </p:cNvSpPr>
          <p:nvPr>
            <p:ph type="subTitle" idx="1"/>
          </p:nvPr>
        </p:nvSpPr>
        <p:spPr>
          <a:xfrm>
            <a:off x="685800" y="3611563"/>
            <a:ext cx="7772400" cy="1200150"/>
          </a:xfrm>
        </p:spPr>
        <p:txBody>
          <a:bodyPr/>
          <a:lstStyle/>
          <a:p>
            <a:pPr marR="0"/>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052736"/>
            <a:ext cx="8229600" cy="2592288"/>
          </a:xfrm>
        </p:spPr>
        <p:txBody>
          <a:bodyPr>
            <a:normAutofit/>
          </a:bodyPr>
          <a:lstStyle/>
          <a:p>
            <a:pPr algn="ctr" fontAlgn="auto">
              <a:spcAft>
                <a:spcPts val="0"/>
              </a:spcAft>
              <a:defRPr/>
            </a:pPr>
            <a:r>
              <a:rPr lang="en-GB" dirty="0" smtClean="0">
                <a:ea typeface="+mj-ea"/>
              </a:rPr>
              <a:t>Tell the person next to you the difference between and AIM and an OBJECTIVE</a:t>
            </a:r>
            <a:endParaRPr lang="en-GB" dirty="0">
              <a:ea typeface="+mj-ea"/>
            </a:endParaRPr>
          </a:p>
        </p:txBody>
      </p:sp>
      <p:sp>
        <p:nvSpPr>
          <p:cNvPr id="27652" name="AutoShape 2" descr="data:image/jpeg;base64,/9j/4AAQSkZJRgABAQAAAQABAAD/2wCEAAkGBxQTEhQUExQWFRUXGBgZFxgXFhgcGBoYGBgYHRgaHRwaHiggGhwlHBgYITEiJSkrLi4uFx8zODMsNygtLisBCgoKDg0OGxAQGywkICUuLDQwLi00NDQyMDI0NC8vLCwsLCw0LCwsLSwvLCwsLCwsLCwvLC0sLCwsLCwsLCwsLP/AABEIALcBEwMBEQACEQEDEQH/xAAcAAEAAQUBAQAAAAAAAAAAAAAABAIDBQYHAQj/xABLEAABAwICBQgHBAgEAwkAAAABAAIRAyEEMQYSQVFhBRMicYGRodEHFTJTk7HBNEKC8BdSYnJzsrPhFCNDkmPS8SUzNURUorTC0//EABwBAQACAwEBAQAAAAAAAAAAAAADBAECBQYHCP/EAEIRAAEDAgMEBwYFAgUCBwAAAAEAAgMEERIhMQVBUWEGEyJxgZGhMlKxwdHwFBUjQuFicgckM4LxQ9IWNFOSorLC/9oADAMBAAIRAxEAPwDrHI3JVA4eiTRpH/Kp/wCm39UcERTPVFD3FL4bPJET1RQ9xS+GzyRE9UUPcUvhs8kRPVFD3FL4bPJET1RQ9xS+GzyRE9UUPcUvhs8kRPVFD3FL4bPJET1RQ9xS+GzyRE9UUPcUvhs8kRPVFD3FL4bPJET1RQ9xS+GzyRE9UUPcUvhs8kRPVFD3FL4bPJET1RQ9xS+GzyRE9UUPcUvhs8kRPVFD3FL4bPJET1RQ9xS+GzyRE9UUPcUvhs8kRPVFD3FL4bPJET1RQ9xS+GzyRE9UUPcUvhs8kRPVFD3FL4bPJET1RQ9xS+GzyRE9UUPcUvhs8kRPVFD3FL4bPJET1RQ9xS+GzyRE9UUPcUvhs8kRPVFD3FL4bPJET1RQ9xS+GzyRE9UUPcUvhs8kRPVFD3FL4bPJET1RQ9xS+GzyRE9UUPcUvhs8kRc50twNIYuqBTYB0LBjY9hvBYSy6NyJ9nofwqf8gWUU1EREREREREREREREREREREREREXkoi9RERERERERERERERERERERERERERERERERERERFzTTD7ZV/B/TasLK37kT7PQ/hU/5AsrCmoiIiIiIiIiIiIiIi8lEXsoi8lEUbHco0qLdatVZSbve4NHe4rBNtVloLjZouVp3LnpMw7AW4acRVJDW9FzaYJyJcQNYfuzPDNRGoYDYG5XRj2RVOYZHNwtAJuctOWvot5aplzFUiyiIiIiIiIkoiw2kOk+GwbNavUAMS1gvUd1NzjiYA2laueG6qWGCSY2jF/l3ncsfoRpDWxwq13UhRoa2pRab1HavtvccheGwMi11yjHYhcJPC6F+B2oW0rZRIiISiKlzwMzx7ERWcFjadZuvSe2o2SNZhDmyLEAixg26wURSERERERERERERc00w+2Vfwf02rCyt+5E+z0P4VP8AkCysKaiIiIiIiIiLwlEVuviWMEvc1g3uIA8URYrF6WYKmCXYqjYEwKrC4xuAMk8FguA3rdsT3GzWklco5W9I2NquJpvGHZsa1rS6P2nOBk9QAXNfWPJ7K9pSdGoGtBqCSeGg+qis085QH/mSeunS/wCRafjJBqrTujVE7TEPH6q+fSPyiMqlM3GdJuU3No2LdtY/fZVpejFOB2C69xw45+nqtWx+LqVnue9zqlQ5vcZjgJ2cBbqUDnuccTz4Lqw00UDTFSssfe/nUnuy5hZrRDRPE4twNI6rWuE13johzSDDW/fPAW3kKaCJz3B+gXM2rtCCmifTlxfI4WPK/wAO4eK7/h2FrWhztdwABcQAXHaYFhPBdReFVxEREREXkois4vFspMc+o5rGNEuc4gADiSiDM2C5dpb6USSaWCBGznnC54sach+07uyKqSVQGTPNehothPcQ6ouL6NHtHv8AdHfmucVXue81Kri97jJLiSZ6zc9Z7IXOkmLl7Ok2dHCBkByGg+p5n0XfdAGBvJ2FjbSDj+87pO8SV2YhZgA4L5pXPLqmRztS4/FbDK3VZQOVuWqGGbr16rKbf2jBPUMz2BYJA1WzWucbNF1z7lv0uNu3B0S//i1pYzsZ7bu3VVeSqY3mV16PYVVUG5GFvE/T/hXOQNHMVyjFflOq51AwWYYdBjxmC5jfubQHS47SBY7x43dp+XJV6v8ADQkxU/a4vO/+0bhzXSqNINaGtAa0AAACAAMgAMgplzlWiLyURJRF6iIiIiLmmmH2yr+D+m1YWVv3In2eh/Cp/wAgWVhTURERERaZT08ZSxVbDY1vMuY883UEmm6m4zTLtrDqkSfZkG4yURla12F2Sus2fNLD10QxDeBqO8LbcLimVGB9NzXsOTmuDmnqIsVKqS5tpZpRj6z30sFQxDKTSWmqKNTXfGeqS2Gt3EXNiCFWmfLpGPFdnZtNQkdZVyW/pF7+NlovKGj2N/7ythsQ4xJe5j3mOLrnvVJ8M51uvU0+0tkR9mPCP9tvWywYvBA22OXRi89fkocmgjkulidIWvaP3Zf2239508ExOEFRhcWy1pgv1ZaDGRdkDBmJ3LeLrGdoA2VSvFDUfpSPaHc7X7lTQwoaMzlsc6I71q+Ykqel2bHEy1ye4n5H1KvtaBl+fNRFxJzV9sTY2kMFvvfvKs0JIkRnvMd2w7e1TPsMiufSmR/bZhGZ3nztuJ4Ltvoo5Yp1MIygNVtWjIc0QC4EkipG2ZM8QV06d4fGLLwe2KWSnq3B5vfMHjf6aLeAVOuYvUREReEoi1vSzTKhggWk85WgFtJpGtByLv1G53OcWBUcsrYxcq5RUE1Y/BEO87guL6RaSYjG1Jqv6INmCeaZ1N+879o3+S50s7nZu04L2lBsuKnyiGJ+953cm8/srGMbH1O0qqXErvRwtYO/U7yvSYuVqATopHPDRc5BbRov6Q62Dp81zba1IElus4sLJMkB0EObJsI25xAXRhqCwYXD6rxm09jMqJDNA61znfJvgfoDdV8seknHV5FMtw7P2B0v9zr9oDUkrDuW1L0bYT27nmch4DU+YWp1Jc4vqOdUec3PcXO7zdU3zOdqvSU2zIIPZH33fW5W8ejDRhuKrOr1RNKiRDTk+pEweDRqmNpcNxm1Rwg9srz3SXaLmWpWZXF3H5Ls4C6S8UAvUWURFr2mOk7MDRLjDqjpFJk3c7edzRaT1bSFHJII23KtUVHJVzCKPxPAcVC9GeIfVwZrVXF9SrWquc48HasAbAA0ADZCxC4uYHFb7Sp2U9S+JmgsPQLblKqSIiIi5pph9sq/g/ptWFlb9yJ9nofwqf8AIFlYU1EREQoi0r0kaJnF0hVoicRTBgZc4zMs3TtbO21plQVEPWN5rq7I2k6hmv8AtOo+fguL0sXUoumkalN5JBLHOpukZhxBBkXEFcxhewkXtZe3qo6SpY13Vh+LQ6eq6Hoz6RmUKcYl2MxDzGbMPqt4NPOBx63E9ivMq4wLEry03R2se8uYxrRwxXt4lZg+lnC+4xX+2j/+q2/GRKH/AMNV/AeYXOeX6+Dr4h1Wm3FU2VHOc+mOZA1jHslpJAJ1ib5usoHSwF2Ky6sGztrMh6gOAA0z08Rn6+izXJWn1LBUzSwuDZTYYJL65Jc6A3WcAwCSGiYN4Ugqh+1pVJ/R94znma378FqPKHKzK9d1RrKdMPzZTBDQ+JJAJ2zeIEg7SVWnBd2iLFdzY8jIP0Gy427srWOthxB+OSoVReiLslZoZuMfiymCbRw+qmk9kD0XOormV7iL/wBWl7Ei1uXqszo7yUcTXaxtanQcOk173FpmcmEX19uYW9NGXnJ1lU25Wtp4gHxYwfId5ztyXetH8NWp0WMxFUVajZBeARrCeiSDtixO2F1wCBmvnTy1zyWiw4a28VkllarxzoRFzLTT0jga1HBEE5Or2LRwp7HHPpZDZOypPVBnZbqvQ7K2E+ptLN2Wep+g5+S5ZUeXkuJJ1iS5xJLnk5kk3PXmVz3OOrsyvYwwtLQyIYYxw/d/HPUrzXAsNmwD6DJR4S7MqyZoouw3duH8aeKpe8jOGjjc93/VbNaN2ailneBd1mDnmfL+SvObm+39Z1z2DZ4LbFYW9AoxCXkOA/3OzPg3d6KtlMAzmd5z/t2KMvJyVqOlaw4iSXcT8tw8LK4tVONV4sLZbt6ONNaOCFSjiXBlN79dr89Vxa1pDgL6pDW3AteeHTo5LNwkLw3SOixS/iI3A5Zi4uLb+a7HhMUyqxtSm4PY4Atc0ggg5EEZhX15NXkRYbSfSGlgqJqVDJNmMB6T3bh9TkBdaveGC5U1NTSVMgjjFyfu55Lg/LXKtXFVnVqxlzrADJrRMMbwEnrknauLNM6R1yvpmzdnRUUWFup1PE/Rdh9FB/7No/v1v6zyutT/AOkF8/2yP8/L3rcFMuaiIiIuaaYfbKv4P6bVhZW/cifZ6H8Kn/IFlYU1EREREVNR4AkkAC5JyAGZRFoummglPGzXw7mtrEddKqR7OsRcG0aw2Zg2iGSFrzi3roUW05KZpiObDu3g8WncQpuD0BwTqbDVwrWVNUa7WVapaHQNYA6wkTN1nqI/dC1G06waSu8yvH+jTk8/6Tx1Vqv/ADLH4eLgpRtmuH/VK5h6RtF6eExTWU9cU30w5vTJvJDxJucmn8SqVAEJGECxXoNjPdtFrhPI7E3gbZHu5hY/RLRF2OqFlKA1o1n1Hy4MBsOjI1nGDAtkbrETJJHEHJb109DRRNdG3GXXIuSRwJKladch0MJWbRpV31CGjnQQ3oVJltw0ASCDq3I1RJuszMbHYNzK12XVz1Yc6clrcrEAAA+R353WtiS4B0EES4D2bZQfHuVc2a27V1m9ZLM1kpuCCSB7OVrAHne58PG/SpxMTczdQucXLqRQNiBsTmb5rYdH9D8RjaVSpRFPVYdWHuIL3QCQLEWBGcZqxDTOe3EDZcTaW3YqSbqHMxcf+DqusejoYluFNLFse19J5Y0vglzIaWmQTrASWz+yF04sWGz9V4evMBnc6n9k524cQtne6FIqa4vp3py/FOdRoOLcMLEixq8SdjNw2jPOBzqmqN8LV7TYmwm4RUVAuTmG/M/RaE9+sS0CQM7WPCdw2qq1uEYjqu7LKZ5DExpLRruBPC+lhv14Ktw/Wd2Cw8z+bLAOfZHmpXNIF5n25NyH/cfMDkmtFhDRxz7B59yWvrmtesDRYWYOevl9fJGaoMiSd8E+OQQhxyOSRmBrsTQXHjYn10HhkvXVSNgH7zgPlKwGA7/JSSVTmj2QP7nAfC59FRzjjllwafmSAtsDRr8fkofxMz/Y9Gk//IkD0TUeZvHWfo0D5piYN334rPUVLtXEd5+TQ3/7KfyHo5VxdUUqQL3RJJMMYP1ibkDZndTRYpDZosOK5u0TT0bMc7i9x0bx+YA712DRb0aYPCw99NtesPvvaNVp/YYZA6zJ4rpMjDAvE1VW6odcgAbgPu58VuwbGS3VVYfSfSOlgqXOVbk2Ywe090ZDhvOQC1e8MFyp6amkqZRFELkrhGkHLdXFVXV6xkxZo9ljRfVaPrmSuRLK6Zy+i0Oz4tnQEjM2uTx5DlwCxYEaoOcknuM+JWhPtFWQwt6pp1uSe+xJ9Su2eiGsDgC0fcrPB6yGv/8AuupSG8QXgtvsw7Qk8D6BbwrC46IiIi5pph9sq/g/ptWFlb9yJ9nofwqf8gWVhTURERQOWuUhh6Tqpp1KgbmKbQ5wG0xIsFgmyy1pcbBROQtI8NjWONF4dHtscIc0He07De+RvdYY9rxdpUtRSzU7sErbH704rmjOVm8l8rVaVG2Fc9oqU2+wznGtJLRkHNcdn3bbBFcyYJbXyPxXYbSGq2d1gb2mX7XFo48SM7dy6m/lmk3EjCl0VnU+caCDBbJBg5SIJjOLqzcXsuHgdhx2yva6yQWVqtN9Iei9TG/4YMjVbVirJgim/VDnN3kBuXFRSxdZbvV+grTSl7hqWkDkTvWcrsw+Cp16+qKbTD6pAz1Whrbb4DQAMz1qQkNFyqTGukcGNzJyAXzxisZzlSo9xIc973HXgE6zieom+wlcWW7nFwzX07Z+GCnZBIMJAtY7zvsdCodBw1rRfXPVcAeAW0gOHPkoqR0bpwW6nGbcMwB8PFSlWXaKzui+lVfAmacOpPdLmPHRcRYlrtjoESJFhIsrsEz4hmMl5namzqXaEh6uQCUZWuPIhd15I5RZiKNOtTMtqNDhv4g8QZB4hdQEEXC8E+N0byx2oyWG9JGLdS5NxDm5kMZnFqtRlN3g8rSV2FhI4K1s+IS1UbHaFwXBKptbM2H54CT2LiMFzmvqFQ4tZZupyH3yGaqa2BA2ITc3W7WNjZhGgUZrGybueTncn5WClJdbcAua2OAOJu6R3ifhZo9Fda07Ghvz8PNaEjeSVZjY/wDYxre/M+n1XvN7yT4fK/isYgNApfw7nD9R5Pdl8F61gGQH171qXk6lSMp4mey0KpaqayAE2AJJsAMyTYAcSbLZrS4gBRTythjdI7QC6+gtDtHmYLDtpiC8gOqv/WeRf8IyA3Bd2OMMbhC+T1dW+qmMr9/oNwWbcYvkt1XWu47TrAUjDsS1xmP8sPqQb58210ZKN0rG6kK1DQVU2ccbiO7LzWqcq0OSuUK5qOx9RrzDQ1zgxoygN56naTsBuSVE4QzHM38Vfhk2ls5pwsLQdSW/Oy1/0g6N4XBto06Tqj6rzrkvc0gU27Ya0DpOiP3SoKiOOJvZGZXX2PV1u0J/1XXY3MiwGe4Zc8/BYvkvRStiMNVxVIF3Nu1BTAu5sa1Qt3kdCBth22FFHTl8JI1V+t2wyn2i2N/shtieBOf081uXoVxwjE0eLKo4yNR3dqsnrCs0ROEtO5cTpMwGoZM03Dm6938WXUVcXm0RERFzTTD7ZV/B/TasLK37kT7PQ/hU/wCQLKwpqIiIqXhFgr5x5OrvwOLFT/UoVHNeGiAQ1xbVY0WGq4AgD93cuV1hjmtuuvf/AIKOt2Y0tuXYRYnUEbvEiy85Vx7X4urWI5xrsQ50Axrt5wwJ2AtA7Eef8wXHcs0zHHY7Yo/acLeZz8s1t2gWOq43lfn68FzaT3DUBDQAAxrQCSQAKjjmZJJ4KxBJ1smPkuLtakNBRtpxY4nXvvNhw3W712IK6vNJCIuY+mDSBuoMGwFz9ZlSpeAGiS1vFxMGLRA3hVaqVobgO9d/YNDLJN+IaLtYfM8B3XuuVVa4DXXuAbbeFs1zWxuxBe1qKuLqnZ52OR18tVGpDVcLECYItYasAnrOr3KZ3aafv7subB+lO2wIzAI4AiwJ5uOG3BTgqa9Guq6DaT4SrhqWBxDWhwApgVGg06kHowTYONrGL5SuzBOx7Q3evmm1dlVFLM6W123uHDdv7wt85H5Lp4amKVFpbTBcQ0kmNZxcQJMxJNtisAACwXGc5z3YnG5K1/0r/wDhdf8Aeof/ACKSjn/03dy6GyP/AD0X9wXC83dVu3b3fUrjHJtuK+ksHWS4tzcvHf5aK3iNWQHE8AJv2DNbR4rXChrDAXBspN9wF/kDfxSRvf3O8kz5LUGMaOf5O/7V7r/tEdbf7BLch5p1tv8AqO8W/UBBV3OYfD6lCzkVsKk6CRh9Pmq9c/qz+6QfnC1wjipuvlGrL/2kH44U50bbddvnmnVndmsirjvZxwnmLfx5FZXRlzRjMKXezz9Kd3tiPGFJTZSi6obcxOoJMHLyuL+i+iwV2l8yXG/SlpI+riH4VriKNKA8D/UfAJ1t7WyABvBO6OdVzkHA1ex6ObKY9v4mUXz7I3d60vDYV7yRTpvqEZhjHOjr1QYVJsT3ZgXXqJ6+mpzhleGngrb2kEgggjMEQR1g3Cw5rm6qaGeKZt2EEcs1bqEi8k6oiJnoiTDZyiTAyut8ePJyrfh205MkItfMgb+Y5/HRfQmg/JooYHDstJYHujLWqdI325x2LsxtwtAXzGrmM875TvJ/j0UpnIFBuI/xLaYZWILXOaSNcOidYCzjYXN7LbCL3UZkeWBhOQ3LKLK0REREXNNMPtlX8H9NqwsrfuRPs9D+FT/kCysKaiIiIiLlHpS0UZT1sbTdq672ipTIze4gazTs3kbbm15pVcIIL969P0e2nIyRtKRdpJty3+S5k5kARaDN8rzPZeVQYcTrO3r1lRH1EWKJt8JLrd97/FfQeh+jFDB0v8vpveBr1Tcv2iNgbewHbJuuxHG2MWavm1XXTVj8cpvw4DuWwqRVVHx2LbSpvqvMMptc9x3NaCSe4Imq+ddIeVjicTWrlhYKjgQPa1QGtaAY2w2d11x5nCV1wvpOzIHUFOIpBzuM9d3HLisXiHgjVBBJIETsm/HKVpG0tNyp6uWOWPq2EEkgWvbeL89FGzGZyBv954IgDZYxMbhxU2h+9FzLl7PaJyBz/c8aAHgDa9sshzU9jpAO9VHCxsvRRSdYwO4rouhGg+GxeDFWo+rzhc8EscG82WuOrFs9XVdJnO0LqQQRlgdvXg9r7VrGVMkJNm5i1hmOfeF0LGaTYSjapiaQI2a4Lv8Aa2/grRe1upXAigllyjaT3C65r6SdNaeLpsw+Fks1g6pUc0t9n2WtDhJveYiwzVSoqGFuEG69HsfY9U2YSvbhtpf6cue9aE1sCBsXNJxG5Xt2tETMLBpu++KtCsCOkIG2Rl17B2rfq3A5FVG1kMrP1GkccQ0PPh4qsAj2TI3E/I/9VqSDk5Shr2jFEbjgT8D9br1lSeB3HP8APFYc0jNSxTtf2dDwOv3zVRWt1OWgixCo5lu4LYSO4qu6kgOeEDmMj5hSOT+TKlZ4pUG1HvN4aSbbzrWaOJgKWNr5DYBUayWlo24pHubyuST4G62nD+ifHOEmpRpE7C5xPX0G6oPerzKY6uXk6nbcZBbC02N73sPMDI+S6/yC2uKFMYosNZoh7qZJa4iwdcCCcyIsSVcXnCuNekrk91HlCqSIbWiow7xAD77w8GeDm71yq1hD8XFe/wCjFU19MYr9ppOXI7/NTNENPTgqHMHDh7Q5zg5r9VxLnFx1pBDs4B3ADYt4axrWhrgqu0ujcs87pYnjtG9nbvv0WK020qOOdTfzDKXN7Qdao4GAQ50DojOIzWstQJeyAp9nbHk2eTM59zlcDS2/vssAqS9Su7ejLFGpybQJ+7r0x1U3uaPABdyE3jB5L5TtOMR1krR7xW0qVUURERERFzTTD7ZV/B/TasLK37kT7PQ/hU/5AsrCmoiIiIi0D0y14wlJv69ds9TWVD8wFVqz+kV3OjrMVe08AT6W+a4+uQvpC7l6LscanJ9IG5pF1LsaegOxhaOxdundijBXyza0HU1sjBxv55/NbaplzlrPpExjafJ+J1jBew02gZuc8QGjr8BJWkpAYbqzQse+pYGC5uD5Zn0XBWvBy7tvcuEWkL6syZj8gc+G/wAlZxr4DbF15gZkAFSw5k5qjtJxa1hwl2eg3ixVlxjdI6TAMgDIMnvHaIUoz+BVF7nR5b29pgGgB1vu3kDvsFdotMGOi3O/tceqc7qNzhfiVbgjkDcjhZrnrzPAXOeeirdXAYWy5zJ1i2SWyNsE6s2WQZD2b2Wjo6Nt5cGMgZki/qfkqy4NEnoj82UOEk2C6Lp44ow52Q+8rLys8jISd3Vn5dZCyxoOqxUzOY0YBcn4DX6DmQrbmy4EWJbn1XHWLlbtdZpB3KtJEHzNkYbFzdRyzF+IsT8lVcmQIcBcbx5bj/dMhluWbuccYFpAMxxH3odxy4r1rGm7bTutfiNp61qXObkc1IyKKQdZHdpPDLzGhPeF49p2jW3EWcPzwPYstI3ZLWVjyO2MQG8ZEffI+C8bVjMyBt2j94fVCy+Y++5ax1JbdrjcDfvH9w+YyVx74Ei+7iTktGtubFWpZg1mJud9OfBb5oxp3SwVBtKnhJNjUfzo1nv2uPQ7ANggLoMq42NsAV4+p6O11RKZJHtJPf5aLNU/S3T+9hXj92o0/MBbiuj4FVndFqsaOafE/RZXk/0m4KpAealE/wDEZI76ZcAOJhStqY3b1Qn2HXQ6sv3Z/wAqdyljuTMbT5urWw1RsyJqsDmm4lpkOa6JEiCpLtcLaqiBPTvDgC0+IWsYvQ7khtzjNQZx/iaWXaCVAaWFdWPbu0vZDr+APyWn6UU+TmgU8HzlV0gvrPc7UgT0WiAHEkC8RGRM2rTGFgszVdzZke0qqQSVTiGDcRa/DLlrmsA0EwACSYAAEkk2AA2km0Kk1pcbBenmlZEwyPOQzK+h9EuSzhsHQoujWazpxlruOs7/ANxK7zG4WgL5LPMZpXSn9xJ81l1sokRERERFzPTD7ZV/B/TasLKj4L0i1WU2MFGmQ1jWi7tgAXGO1H39kLzx2y8H2Qr36S63uafe5PzR/uhY/OZPdCfpLre5p97k/NH+6E/OZPdCH0l1vc0+9yfmj/dCfnMnuhahpdpXVx72Ata1jJ1GtvLjm4k3iLADjns3lqTI0Yhbivo2xx+XbPftKsGE2Nm8twz3uPotd1CLEyRYmIniqtwcxvXqNh7RG0KCOo3kZ94yK2LRLTmrgKdRjaTHtfVLpc4gtMNZszB1R3q/DP1bcIHNeZ6R0UrmvrY7GxsRyGV1sX6Wq3/p6f8Avd5LP4/+leC/Mj7q13TDTSpjhSY+m2mGuLui4mSWwJnhPeo5agytItay9T0RrmyV+FwsS029PktccwHMA9iqBxGi+mPhY/2gCo1dmrBaADfZfLIcVNGS64cuZWxtgwuhABud2uR05leUacRaXCepvWdro3eC2e7nYffooqWHCAA3E4E9zf7jvdbhppYDNSOb33+Xd5yoS+2i6gp8RvIcR9PAfW6oruuBsEE8b9Edp+S3Y02vv+7qtVSNxBm4WJ5+6BzJz7gjm3GtmSLbgJMDuzQOsDbcFh8RLmmTVzh4AXdYeWZ391lWy5J7B2Z+PyWjsgArMQxyOf4Dw19fgreVv1XDudYfOOxb6+IVbNlgf2P9Dp8beCuvZO2CMj+dija63crk8PWWIycND97jvVtroM74DhuOw9Ry7uKkLbj4fRU2SYJLnK9g4cDucOR08uBV5QrqAqioW7YnZv7Iut2Ytyp1Bgv+oRf18N6iuLg4aklusNYapBG8jvU+RHa1suS4ytlAhBc0OFwRYjmDodc/rmpqqr0JFwrZJHEeI8wt8nciqh6yHM9pvqPqPXvVxaWVoOBFwhCLJAOq8AS6xhAXsoAoqioip2GSVwa0ak6LO6MYn/DVRXdTbUc2dRriYa79a2bt26d+WWVQiddouvkm3+mRq3mKnb+mN51cePdwHieW6D0l1vc0+9ym/NH+6F5r85k90J+kut7mn3uT80f7oWfzmT3Qn6S63uafe5PzR/uhPzmT3Qn6S63uafe5PzR/uhPzmT3Qn6S63uafe5PzR/uhPzmT3Qtd5X0kdWrOqFrGl0Wk7GgfRbDabvcW42y63seqw1PIdQXKOq4jtSqlhYREUfG1QGkEEyCIgkHtAUsLSXAg2suhsynM1Q39RrADcucQLW3i+ZPABWeT8M4Xd+Gc+s8VJPK12TV6TpR0lZtBgpYLljXXxHV24ZcNdeWS9x9PJ3YfoViF1+z5K30F2yKed1HKbNfm3k7h/uHqBxWNrs3+yY1uzb1ZT1K3G7hruX0urhbc4xeN1sQ7vkcge7vQtIMNuCJuTbqNze/cmRF3ZFeV2p0RhqZgaOzMrnhysqHP1jqwReCbWgSIvnEXWQ3D2rrj7J6MVcVc10xwta7UHMm18u/+FfDD+se4KLE3gvp3Uy/+ofIfRRq9M67ZlwyzAMnPdAA3XzU8bm4TuXJq4JvxDMV3N0GYGZ+FhvGeuavl5aPZAAG/d2KIBrjqui58sMZIYAAOP8K494aJJgLQNJNgrEszI24nmwVjCnW6ew3b1ZA935upZOz2AufQjr/8w7Q5t+APl9d6rruiDuntsbLWMXuFYrJOrwu4X+BVxjYAG5aONzdWYY+rYGffNWcQNvDxFx9VLFnkqNcMJxcR6jtD4FSCFDZdEOFlZrNB2iYjPPgeCkYSCqlSyOQXBF/iOB5fDVUYerriLiLOO2Rs+s8Vs9oYb8dFWpah1SzALjDk4778B4anyV5jAMhH58VE5xdquhFCyIWaLffqqXmDrbIg8IyPVvWw7Tbb1DJ+lJ1n7SM+VtD8j5q4FpaythwIuCiwsq3Grl7O4bOI4cFLk/XVUCHUxu0XZvA3cxy5K5Ql4lgLh3fOFo4Bhs42++S5NX0s2VTEtfLdw3AG/wALeqkMwbjmQ3xPl81EZWjTNeWr/wDENtiKOLPi/wCg+qlUcO1uWe85/wBlC+RztV8/2jtes2g/FUvLuW4dw0V5aLnIiIiIiIiIiKFifaPZ8lMzRWY/ZUunkOoKI6qu7UqpYWERERERF4QiAkG4WPxOH1bj2fl/ZW45MeW/4/yvq/RXpb+ILaOsPa0a7jyPPnv71E5qCS205jZ/bsUuO+Tl7z8LhJdEcN9eB8N3gqHtdewJsRB2gDeOHitwWZBVpY6gYnYQTkRY7xyPHfmrzTIB33UJFjZdKJ+NgcN4BVLvab1O77fSVu0dg+CrSutOy+lneeXra69rNJaQMyDCww2cCVLUtL4nMbqQVGqOlroMnVMkgi18uFlOMiOF/u65MhDo32N3YTdxB0zFmj6equsq2hrbC17bARHYo3Mz7R1VuKoOC0TMmjfluvkM93GytVqsmnYgk5b7TmNkgLdjcIdwVWpqBK6HskOxaHfkTrwuBf4K9BmC7ZIiNmYuOIWl22uAreCXrcLnkXFxa3j8QreMa7UIFyYA33I3LaItxcFX2hHOIC0HFewG4+nLXkq6mUuuTYN2Ts61hpzy81NM0hv6uZOQbuvu7+Z0VNAQI1MrWiPPwWXG5viWlO3Czq+pF25brX7+Xcq2scDNhObdnXO9al7SLFTNp5muL2kC/wC3d8s+forlJryY1Z3kbOF1o7ABe9lzq/pBTbNlbFVuALtLXNuZG4fdlS+pFgJO7d17lkM3nRdFlfFUMxUxD76EaeJ3fFUOZqtsTOXWTwyzW4didmtJIOoiuxxDuW892mZVfS3g+HmtOwVPaoaL3B9P4VLa1pLSBEzn8r+CyY87ArVtWcAe9hAte+uXx9FdpVcy10b/AO4Wrm39sLl7S2Js7azf1B2h+4ZOHf8AQhTaONGTrHfsPl2qs6E6tzXy7bPRCt2feRg6yPiNR3j5i47lLUK8miIiIiIiIiIiIoWJ9o9nyUzNFZj9lS6eQ6gojqq7tSqlhYREREREREXhE5pogNtFjcRR1TGw5eStsdjF96+19D+kH5hB1Ex/VYP/AHDj37irYWy9mrNM6vRP4eI2DrCkcMXaCpwO6n9F272TxG4d4QMDiZvBgXysDPXfNZuWgWUfVtmkeX/tNhyyvcc89fBWHEybk3H3oluRy/aKlFreH36Kg/EXEkk9oWztcezuto455aDir1PD5axnVAAAkC2+9+23BROl1tvV6GhIDetN8IAFrgW58fHLkqqX3jsJ8AAPosO1AUsFi18h0JPkAB62XtJvRbIyAjhZYee0bLNPGOqjJGYGXLJeOd0gdgm8GJOyd9lkNOFUptqUcdTgfK0FoN7kb7fTNUO1nEFtgJzzJy7IuO9bDCwWct3Olqi2WnIwjQnfzHLzVQltyJ3mZP08EydkCtwHwgve0k21vf0y9FVRENHVJ6zcqN57RVulZhibfXU9+9VO8h3mJWG6qDadS+mpJZ2C5a0kd4Cy1OmGiAICpOcXG5X51qKiWokMsri5x1JVFfDh28HeFsyQtXR2Ttys2W4mndkdWnMHw48woruTznrTAMWi/wDdTioba1rL19H0+cZcVZFcDTDu4mx1VmthHkZCD7Qm8XyW7JYwdV2HdO9nzuETmua05EkDTuBuqK1Jxaei7cbbNtttty3a5odckLrVPSbZTmCJsze3lyAOt+GXFUVWSRmIvMQRuAnP+y2acIufJdNs8FabU7wcOrmkZcBfnvCB51TYawkRskfQ59qxhGIcFZ65/UOcBdzb5cSPr81Io1XUyAcj92ZHW0/kKJ7GyC48/qvn1TsvZvSKJ1RQEMmGrTlc8x/+h4rJtdIkKoQQbFfNZ4JIJHRSizmmxC9WFEiIiIiIiIoWJ9o9nyUzNFZj9lS6eQ6gojqq7tSqlhYREREREREREVnF05aeFx2KSJ1nLrbCr3UO0IpgcrgHuORUPC0A8mchxIv2KeR5YMtV9E6cbclpBHTUzy1xzcRw3Dx+XNTOaY0E6rQALwBsVfG9x1K+X9dU1MgaXOc4kAXJOe7VYfEiXEhsFxsRbqmDsAnbkugy4FidF9o2Rs6ShoY4JG/qZ9oHeSTnochr3ZXVZYIFpjLaZ81HiJJ5r0MrYIYsclg1mdzutvXtMm+s0tIMEEg9WXCD2oQBYg3Ch2ZtKPaNMJ4vZJI8jZVYTCuewD2ejE8Raw+qSyNY++vJeR2v0vgoYRSxjHIBhcNA22Rz3nhZTW4EbSSN2Srmc7gvLbQ6dVtRH1cDRGDvGZ8DlbyvzUoCMlAc9V4kkuNzqsXWpapIiBsOz+yutIeLjVfa+inSGmqaRlO9wbIwAWOVwNCPnzVl1QZZ8Bc+C3aw6r1MtREQW3vfcM1TSqQAHWPz6jktnsubt0UdPU4GiOXsu57/AB07wrpCi0KtPa2Vha4XBBB7ipNLGkRrCeIz7slGYQdDZfLtpf4fSNu6jkB/pdl6/Wyk0sU12RvuIIPionQvGdl4ur2HtCkF5oXAcbXHmLhXlGuUiIiIovKFOWzkRF/zn1KaB1nWXp+iFTLHtOONjy1r8jbfkbZaa79yxlMQ5wzmCZ7R8gFbebtBX2qnZgme25NwDnzuPgAsvTAewSAQRkbhUn3Y82K/P1eHU1dK2MkYXuAtlvKuMYAIAAG4LQkk3Kove57i5xuTvKqWFqiIiIiIiIoWJ9o9nyUzNFZj9lS6eQ6gojqq7tSqlhYREREREREREXhCLIJBuFRQpBrQBs2nM8StnvL3XKs1tZNWTunmN3O+wByCscoVDGqPvTfcPO4UsDQTiO5eg6JbGO0azFiwiOzstb3yA8RmsdTkmTssOO899o4cVbdpYL7IyS2KaYgBt8939TuXDlbmshhcLk52ewbuPWqkkuWFv3/C+R9KelL9pPMEBtEPN3M8uA8+XmNomQW7bHr2H59wWYXixDtym6JdI2bNimim0tib/dpbxy8lLY0AADIKBxxG5XipZXSvdI83JJJ7yqlhaIiLxzZEHI5oDY3CAkG4UB2BI9kgjYDbxEz3K114d7S+i0H+IEkUYZPCHEb2m1+8WOfdbuUKudR3+YQCBYZiN+V/+oVhnab2F7HZu3qPaMf4gm1v2kXw8+ZO7kqA1vtQBawGfhtW5Lh2V0GNgfeawtbIDX03ncFfpAwAbuNu1QutcncpqitZQ0ZnqTk0Z/IczuUh+DcNzvA/WfBRCZnMLw1H/iFE+7auGw4tz8wfr4KVg51RrAgiRfdNlDLhxdlfPdrGlNZI6k/0ybjlfUeByV9RrnIiKPj45t02EKWD/UFl1NhsDtowA3Axt071iaYGs4jYBO3ec+5XXXLQCvvdOI2zPLdwFzzzOvis3RbDQOAXPebuJX54rJuuqJJfecT5lVrVV0RERERERERFCxPtHs+SmZorMfsqXTyHUFEdVXdqVUsLCIiIiIiorP1QTBMbAJJWzG4jZSwRCWRrC4NudToOZURvKQmC0g7tuU3Bgi0d6nNMbXByXp29EZ52tfRysla7gbHnkdFJpYhrsj2ZHuzULo3N1C8/WbPqaN/V1DC08x8DofBe1qzWiXED69Q2rDWFxsAoqammqZBFC0ucdwWMxT3OdIsIgTsG/rVyMNY2xX2bo30em2XT6jrH+1y4Acxc+Kk4DD/eIy9nzUU0n7R4/ReQ6abbL5fy+E2Yz2uZ4dw+PcpyrLwKIiIix2MoP1faLr9ICcp2AZjZHFW4pI8WluC9lsbamyzK2Kop2MaLWebk3Hva6+QXmHxWrYyR2y3sz7EkixC4/g/JdvbvRanrmfi9klp4taRY8xuB4j5qb/iWROsI6wq/Vvvay+eOoKpsvUmN2P3bG/lqo9XlFoFpmYu1wHWSRkpWUzic/iF3aHopXyzNFQx0bDq4jTw+um9QH13FxycTtFgNwKsiNobvC+rbJpG7OhFJS2eBc4r8fetv4W3cNUFISCek/IWv1DcPyShcSLDIK3Uy01C01VU4Ai+Z+DRz8SVk8LhtW5u7wA3f3VOWTFkNF8b6R9IpdrSgC7Y26N+Z5/BSVEvNqFjalQBxbYDKIJOV78VYhbGSAdV6TY1NsibDHUuk6xxsALBo4Ak55+AVGFxZAh5tHtbt8ndxW0kIJuzy+i7fSPoe6BoqaJpLbdpozIPEbyOPDu0yCqrwCg8o1RYAaxBk8LHfaVZp2nMnJfQegNNKJ5Knq8TQMN+ZIOV8jlrnwUOjT3AS4j6D5BTvcDnuAX0DaUwoNnTzmwNieVyMLR8Fmlz1+fkRERERERERERFCxPtHs+SmZorMfsqXTyHUFEdVXdqVUsLCIiIiIij1a7g6GsJG07L7lKxjC27iu3sui2fM0vrajq87AAEnvPAcPFYuu5xe6Q4OtYZQBb2rK6wAMAFrffBfT+jlPSwUrm0cjpBiObbZ6ag2AI4a79FSG62et1ER4j6FC7DpZeiELZwWylxG8EAD0HwKutYBkoy4lWqejgp24YWBo5CyTs2oGnVSPdqGnP7sp1HFtsIItuEeBUDoXE3uCvilb0O2yJHSFgfckkgjv32Kv0azXCWkEcFE5jmmzhZeUlgkiNpGkHmLK4tVGo9fXJAbAG0z4C35lSs6sAl2q62ypqCFxkrGGTg0ZDvJ+AWMNZwNy7XuYGwbLG0cVcDWkZWw/fivqNBQbDrKS0UTX4r5N9ocrmxFu/uyVytii5sQZ36t+q9lqyENdfctdmdGodn1PXU0ku+7bDTgSbA8lbYALnPiZPetnXOQ0Xr4Whou4WdzNz5/IKuQtMJUzpGA4SRfgvMPB9r/AC75RPysFu8Eadr7815Ha22dp0zS2kpD/cbEeTfqsrRptA6PfvVB7nHVfIdobRqq6XrKl5cee7uG5XFqqK8JRALmyxuI510HVIBza0i1t8zn81cZ1Lb2OfEr3Wy39HKSQCVxkOdy5vZ/2gZ67yNLqC9gpmAXNMTqwXCDOy8eCsNJeLmxHFe+o6/Z8o/yMpsNzWuI8rZeFlKoVHARMdRMdxyUUga43U7+j9BUPMlRAwu4i4v3jL5rwBakkrtxQxwsDI2gAaAL1roIIzBn6HwJS1wQd65W3tmnaVA+mabE2I7xmLrI0sS12Rg7jn/fsVV0Tmr4dtHY1bs82qYyBuOoPiFeWi5aIiIiIiIiIihYn2j2fJTM0VmP2VLp5DqCiOqru1KqWFhERERERUVnENJAk7AtmAFwB0U1O2N0rRKbNvmeSx7sHUnWJ1t4k/W3dGatCaO2G1vvzX0DZfS3ZtC8xwwOZFnvuScsyDvtwPJXKWDJ9q3AZ96jdMBopdrdPy5uCgaW/wBTrX8BmPPyV7/As3H/AHO81p17/sBeSb0o2u0kid2fd9Mlc/w7YjVEdX571r1jr3uuUKyoEvXdY7Hriub+ajOwB2P7xJjsIUwqBvC9nB0/rWRYJGNcba6eJA+VlXh8CGEEOdYRBi4jgFo+cvFiAvO1+36uvhENRhIFrZAEdxGee+91LUK4qIigVOTy4lznXm0CbA2ufpvVptQGABoXrKTpQaKFkNNCwAAYifaLt5uNOA1sFfpYRoF+kds+WSidM4nLJUto9J9pVzyXSlrdzWmwHlmfG6utotGTQOwLTG471xHzSPOJziTzKCk0CNURugQhe4m9yjppHPxlxLuN8/NRa3J8zquidhvHVu2qZlRbUXXrNn9NK6miMMv6gtlc5jx3+PmvaGC1CC13WIABHUEfPjBBC5+0ukD9osLZ4mX3FosR47xxB+SmKuvPoiKziXuA6Ikkx1cVJGGk9o5K/s2OkfOPxbiIxmbankO9Q6WBfJJcINztdN5vuy6oVh1QywAGnkvaM6aU9FCYaCEgftxbjncm2Z3ZX13qUMGyIieJz/PUq/XPve68lNt7aU0vWunffkbAdwGQVLMC0GZceBNvDPtWxncRuV2fpbteaPq3TEDkAD5jNXHYVhnogTuse8LUSvG9cyHa1dC/rGTPv3n1vr4qM7k286xtlIG9TCpsLWXpXdOax7WiSNjsrG4Nj4XsOal0GkCHGSNvDZ4Ku8gm4XkKmSOSVz424Qd3DkOXBXFqoURERERERFCxPtHs+SmZorMfsqXTyHUFEdVXdqVUsLCIiIiIiIiIiIiIiIiIiIiIiIiIiIiIiIiIiIiIiIiIiIiIiIiIiIiIiIiIiIiIiIihYn2j2fJTM0VmP2VLp5DqCiOqru1KqWFhERERERERERERERERERERERERERERERERERERERERERERERERERERERERERERERERQsT7R7PkpmaKzH7KvUsQ2BfYNh3LRzHXKjfE/EclVz7d/gVjAVr1buCc+3f4FMBTq3cE59u/wKYCnVu4Jz7d/gUwFOrdwTn27/ApgKdW7gnPt3+BTAU6t3BOfbv8CmAp1buCc+3f4FMBTq3cE59u/wACmAp1buCc+3f4FMBTq3cE59u/wKYCnVu4Jz7d/gUwFOrdwTn27/ApgKdW7gnPt3+BTAU6t3BOfbv8CmAp1buCc+3f4FMBTq3cE59u/wACmAp1buCc+3f4FMBTq3cE59u/wKYCnVu4Jz7d/gUwFOrdwTn27/ApgKdW7gnPt3+BTAU6t3BOfbv8CmAp1buCc+3f4FMBTq3cE59u/wACmAp1buCc+3f4FMBTq3cE59u/wKYCnVu4Jz7d/gUwFOrdwTn27/ApgKdW7gnPt3+BTAU6t3BOfbv8CmAp1buCc+3f4FMBTq3cE59u/wACmAp1buCg4nFN1jfdsO5WGRPw6K7HTS4Rl8F//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GB">
              <a:latin typeface="Lucida Sans Unicode" pitchFamily="-83"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p:txBody>
          <a:bodyPr/>
          <a:lstStyle/>
          <a:p>
            <a:r>
              <a:rPr lang="en-GB" sz="4000" dirty="0" smtClean="0"/>
              <a:t>Created a set of objectives as a class for a fictional investigation</a:t>
            </a:r>
          </a:p>
          <a:p>
            <a:r>
              <a:rPr lang="en-GB" sz="4000" dirty="0" smtClean="0"/>
              <a:t>Completed further research into your topic</a:t>
            </a:r>
          </a:p>
          <a:p>
            <a:r>
              <a:rPr lang="en-GB" sz="4000" dirty="0" smtClean="0"/>
              <a:t>Written your objectives for the investigation</a:t>
            </a:r>
          </a:p>
        </p:txBody>
      </p:sp>
      <p:sp>
        <p:nvSpPr>
          <p:cNvPr id="3" name="Title 2"/>
          <p:cNvSpPr>
            <a:spLocks noGrp="1"/>
          </p:cNvSpPr>
          <p:nvPr>
            <p:ph type="title"/>
          </p:nvPr>
        </p:nvSpPr>
        <p:spPr/>
        <p:txBody>
          <a:bodyPr>
            <a:normAutofit fontScale="90000"/>
          </a:bodyPr>
          <a:lstStyle/>
          <a:p>
            <a:pPr fontAlgn="auto">
              <a:spcAft>
                <a:spcPts val="0"/>
              </a:spcAft>
              <a:defRPr/>
            </a:pPr>
            <a:r>
              <a:rPr lang="en-GB" dirty="0" smtClean="0">
                <a:ea typeface="+mj-ea"/>
              </a:rPr>
              <a:t>By the end of this lesson you will have.....</a:t>
            </a:r>
            <a:endParaRPr lang="en-GB" dirty="0">
              <a:ea typeface="+mj-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pPr>
              <a:buNone/>
            </a:pPr>
            <a:endParaRPr lang="en-GB" dirty="0" smtClean="0"/>
          </a:p>
          <a:p>
            <a:pPr>
              <a:buNone/>
            </a:pPr>
            <a:r>
              <a:rPr lang="en-GB" b="1" dirty="0" smtClean="0"/>
              <a:t>Title		</a:t>
            </a:r>
            <a:r>
              <a:rPr lang="en-GB" dirty="0" smtClean="0"/>
              <a:t>‘North Wales- a Safe Place to Live? A Comparison between North Wales and West Mercia’</a:t>
            </a:r>
          </a:p>
          <a:p>
            <a:pPr>
              <a:buNone/>
            </a:pPr>
            <a:endParaRPr lang="en-GB" b="1" dirty="0" smtClean="0"/>
          </a:p>
          <a:p>
            <a:pPr>
              <a:buNone/>
            </a:pPr>
            <a:r>
              <a:rPr lang="en-GB" b="1" dirty="0" smtClean="0"/>
              <a:t>Aim		</a:t>
            </a:r>
            <a:r>
              <a:rPr lang="en-GB" dirty="0" smtClean="0"/>
              <a:t>The aim of this investigation is to compare North Wales with West Mercia, examining crime rates, crime prevention schemes in order to discover which is the safest place to live. </a:t>
            </a:r>
            <a:endParaRPr lang="en-GB" b="1" dirty="0" smtClean="0"/>
          </a:p>
        </p:txBody>
      </p:sp>
      <p:sp>
        <p:nvSpPr>
          <p:cNvPr id="3" name="Title 2"/>
          <p:cNvSpPr>
            <a:spLocks noGrp="1"/>
          </p:cNvSpPr>
          <p:nvPr>
            <p:ph type="title"/>
          </p:nvPr>
        </p:nvSpPr>
        <p:spPr/>
        <p:txBody>
          <a:bodyPr/>
          <a:lstStyle/>
          <a:p>
            <a:pPr fontAlgn="auto">
              <a:spcAft>
                <a:spcPts val="0"/>
              </a:spcAft>
              <a:defRPr/>
            </a:pPr>
            <a:r>
              <a:rPr lang="en-GB" dirty="0" smtClean="0">
                <a:ea typeface="+mj-ea"/>
              </a:rPr>
              <a:t>Take (an) Aim....</a:t>
            </a:r>
            <a:endParaRPr lang="en-GB" dirty="0">
              <a:ea typeface="+mj-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b="1" dirty="0" smtClean="0"/>
              <a:t>Title		</a:t>
            </a:r>
            <a:r>
              <a:rPr lang="en-GB" dirty="0"/>
              <a:t>‘“The move to none </a:t>
            </a:r>
            <a:r>
              <a:rPr lang="en-GB" dirty="0" smtClean="0"/>
              <a:t>branded </a:t>
            </a:r>
            <a:r>
              <a:rPr lang="en-GB" dirty="0"/>
              <a:t>cigarette packaging </a:t>
            </a:r>
            <a:r>
              <a:rPr lang="en-GB" dirty="0" smtClean="0"/>
              <a:t>has had little impact on the take up of teen smoking, empowering them to make their own decisions will”</a:t>
            </a:r>
            <a:endParaRPr lang="en-GB" dirty="0"/>
          </a:p>
          <a:p>
            <a:pPr>
              <a:buNone/>
            </a:pPr>
            <a:r>
              <a:rPr lang="en-GB" b="1" dirty="0" smtClean="0"/>
              <a:t>Aim		</a:t>
            </a:r>
            <a:r>
              <a:rPr lang="en-GB" dirty="0" smtClean="0"/>
              <a:t>The aim of this investigation is to look at the impact of none branded cigarette packaging on smoking figures in teens and compare this to the impact if empowering teens to make their own decisions.</a:t>
            </a:r>
            <a:endParaRPr lang="en-GB" b="1" dirty="0" smtClean="0"/>
          </a:p>
          <a:p>
            <a:pPr>
              <a:buNone/>
            </a:pPr>
            <a:endParaRPr lang="en-GB" dirty="0"/>
          </a:p>
        </p:txBody>
      </p:sp>
      <p:sp>
        <p:nvSpPr>
          <p:cNvPr id="3" name="Title 2"/>
          <p:cNvSpPr>
            <a:spLocks noGrp="1"/>
          </p:cNvSpPr>
          <p:nvPr>
            <p:ph type="title"/>
          </p:nvPr>
        </p:nvSpPr>
        <p:spPr/>
        <p:txBody>
          <a:bodyPr/>
          <a:lstStyle/>
          <a:p>
            <a:r>
              <a:rPr lang="en-GB" dirty="0" smtClean="0"/>
              <a:t>Title and Aim.....</a:t>
            </a:r>
            <a:endParaRPr lang="en-GB" dirty="0"/>
          </a:p>
        </p:txBody>
      </p:sp>
    </p:spTree>
    <p:extLst>
      <p:ext uri="{BB962C8B-B14F-4D97-AF65-F5344CB8AC3E}">
        <p14:creationId xmlns:p14="http://schemas.microsoft.com/office/powerpoint/2010/main" val="806250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You need to come up with 5 objectives for the investigation on the previous slide</a:t>
            </a:r>
          </a:p>
          <a:p>
            <a:r>
              <a:rPr lang="en-GB" dirty="0" smtClean="0"/>
              <a:t>ONE of them needs to be about PRIMARY information</a:t>
            </a:r>
          </a:p>
          <a:p>
            <a:r>
              <a:rPr lang="en-GB" dirty="0" smtClean="0"/>
              <a:t>All 5 need to be rooted in FACTS.</a:t>
            </a:r>
          </a:p>
          <a:p>
            <a:r>
              <a:rPr lang="en-GB" dirty="0" smtClean="0"/>
              <a:t>All should be SMART.</a:t>
            </a:r>
          </a:p>
          <a:p>
            <a:r>
              <a:rPr lang="en-GB" dirty="0" smtClean="0"/>
              <a:t>These 5 objectives will be the sub-headings for the investigation</a:t>
            </a:r>
          </a:p>
          <a:p>
            <a:r>
              <a:rPr lang="en-GB" dirty="0" smtClean="0"/>
              <a:t>Distinction Criteria : “</a:t>
            </a:r>
            <a:r>
              <a:rPr lang="en-GB" i="1" dirty="0" smtClean="0"/>
              <a:t>Detailed, logical and realistic”</a:t>
            </a:r>
            <a:endParaRPr lang="en-GB" dirty="0" smtClean="0"/>
          </a:p>
          <a:p>
            <a:endParaRPr lang="en-GB" dirty="0"/>
          </a:p>
        </p:txBody>
      </p:sp>
      <p:sp>
        <p:nvSpPr>
          <p:cNvPr id="3" name="Title 2"/>
          <p:cNvSpPr>
            <a:spLocks noGrp="1"/>
          </p:cNvSpPr>
          <p:nvPr>
            <p:ph type="title"/>
          </p:nvPr>
        </p:nvSpPr>
        <p:spPr/>
        <p:txBody>
          <a:bodyPr/>
          <a:lstStyle/>
          <a:p>
            <a:r>
              <a:rPr lang="en-GB" dirty="0" smtClean="0"/>
              <a:t>Write the Objectives</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This is information that </a:t>
            </a:r>
            <a:r>
              <a:rPr lang="en-GB" b="1" dirty="0" smtClean="0"/>
              <a:t>YOU</a:t>
            </a:r>
            <a:r>
              <a:rPr lang="en-GB" dirty="0" smtClean="0"/>
              <a:t> research yourself. It can be:-</a:t>
            </a:r>
          </a:p>
          <a:p>
            <a:r>
              <a:rPr lang="en-GB" dirty="0" smtClean="0"/>
              <a:t>Interviewing an expert about your topic</a:t>
            </a:r>
          </a:p>
          <a:p>
            <a:r>
              <a:rPr lang="en-GB" dirty="0" smtClean="0"/>
              <a:t>Holding a focus group of 4-5 people to gather their opinions about the topic</a:t>
            </a:r>
          </a:p>
          <a:p>
            <a:r>
              <a:rPr lang="en-GB" dirty="0" smtClean="0"/>
              <a:t>The results of a questionnaire handed out to people (minimum of 30 people-exam board rule)</a:t>
            </a:r>
            <a:endParaRPr lang="en-GB" dirty="0"/>
          </a:p>
        </p:txBody>
      </p:sp>
      <p:sp>
        <p:nvSpPr>
          <p:cNvPr id="3" name="Title 2"/>
          <p:cNvSpPr>
            <a:spLocks noGrp="1"/>
          </p:cNvSpPr>
          <p:nvPr>
            <p:ph type="title"/>
          </p:nvPr>
        </p:nvSpPr>
        <p:spPr/>
        <p:txBody>
          <a:bodyPr/>
          <a:lstStyle/>
          <a:p>
            <a:r>
              <a:rPr lang="en-GB" dirty="0" smtClean="0"/>
              <a:t>Primary Information?</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Whole-Class Aims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00600"/>
          </a:xfrm>
        </p:spPr>
        <p:txBody>
          <a:bodyPr/>
          <a:lstStyle/>
          <a:p>
            <a:r>
              <a:rPr lang="en-GB" sz="2550" dirty="0" smtClean="0"/>
              <a:t>What are the trends in teen smoking figures over the last 5 years using data from NHS </a:t>
            </a:r>
            <a:r>
              <a:rPr lang="en-GB" sz="2550" dirty="0" err="1" smtClean="0"/>
              <a:t>Cymru</a:t>
            </a:r>
            <a:r>
              <a:rPr lang="en-GB" sz="2550" dirty="0" smtClean="0"/>
              <a:t>.</a:t>
            </a:r>
          </a:p>
          <a:p>
            <a:r>
              <a:rPr lang="en-GB" sz="2550" dirty="0" smtClean="0"/>
              <a:t> What are teens perceptions of smoking? (Primary research, Survey monkey 10 questions 50 responses 13-17 year olds)</a:t>
            </a:r>
          </a:p>
          <a:p>
            <a:r>
              <a:rPr lang="en-GB" sz="2550" dirty="0" smtClean="0"/>
              <a:t>Identify other methods to reduce smoking have been introduced in Wales and their impact.</a:t>
            </a:r>
          </a:p>
          <a:p>
            <a:r>
              <a:rPr lang="en-GB" sz="2550" dirty="0" smtClean="0"/>
              <a:t>What is the opinion of ASH WALES relating to teen smoking uptake.</a:t>
            </a:r>
          </a:p>
          <a:p>
            <a:r>
              <a:rPr lang="en-GB" sz="2550" dirty="0" smtClean="0"/>
              <a:t>What does the Ivory Coast do to have such a low smoking rate?</a:t>
            </a:r>
          </a:p>
          <a:p>
            <a:endParaRPr lang="en-GB" dirty="0"/>
          </a:p>
        </p:txBody>
      </p:sp>
      <p:sp>
        <p:nvSpPr>
          <p:cNvPr id="3" name="Title 2"/>
          <p:cNvSpPr>
            <a:spLocks noGrp="1"/>
          </p:cNvSpPr>
          <p:nvPr>
            <p:ph type="title"/>
          </p:nvPr>
        </p:nvSpPr>
        <p:spPr>
          <a:xfrm>
            <a:off x="467544" y="260648"/>
            <a:ext cx="8229600" cy="936104"/>
          </a:xfrm>
        </p:spPr>
        <p:txBody>
          <a:bodyPr/>
          <a:lstStyle/>
          <a:p>
            <a:r>
              <a:rPr lang="en-GB" dirty="0" smtClean="0"/>
              <a:t>Possible Objectives</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pPr>
              <a:buNone/>
            </a:pPr>
            <a:r>
              <a:rPr lang="en-GB" dirty="0" smtClean="0"/>
              <a:t>Remember the Criteria:-</a:t>
            </a:r>
          </a:p>
          <a:p>
            <a:r>
              <a:rPr lang="en-GB" dirty="0" smtClean="0"/>
              <a:t>You need to come up with 5 objectives for your investigation</a:t>
            </a:r>
          </a:p>
          <a:p>
            <a:r>
              <a:rPr lang="en-GB" dirty="0" smtClean="0"/>
              <a:t>ONE of them needs to be about PRIMARY information</a:t>
            </a:r>
          </a:p>
          <a:p>
            <a:r>
              <a:rPr lang="en-GB" dirty="0" smtClean="0"/>
              <a:t>All 5 need to be rooted in FACTS.</a:t>
            </a:r>
          </a:p>
          <a:p>
            <a:r>
              <a:rPr lang="en-GB" dirty="0" smtClean="0"/>
              <a:t>All should be SMART</a:t>
            </a:r>
          </a:p>
          <a:p>
            <a:r>
              <a:rPr lang="en-GB" dirty="0" smtClean="0"/>
              <a:t>These 5 objectives will be the sub-headings for the investigation</a:t>
            </a:r>
          </a:p>
          <a:p>
            <a:r>
              <a:rPr lang="en-GB" dirty="0" smtClean="0"/>
              <a:t>Distinction Criteria : “</a:t>
            </a:r>
            <a:r>
              <a:rPr lang="en-GB" i="1" dirty="0" smtClean="0"/>
              <a:t>Detailed, logical and realistic”</a:t>
            </a:r>
            <a:endParaRPr lang="en-GB" dirty="0" smtClean="0"/>
          </a:p>
          <a:p>
            <a:pPr>
              <a:buNone/>
            </a:pPr>
            <a:endParaRPr lang="en-GB" dirty="0" smtClean="0"/>
          </a:p>
          <a:p>
            <a:pPr>
              <a:buNone/>
            </a:pPr>
            <a:endParaRPr lang="en-GB" dirty="0" smtClean="0"/>
          </a:p>
          <a:p>
            <a:pPr>
              <a:buNone/>
            </a:pPr>
            <a:endParaRPr lang="en-GB" dirty="0" smtClean="0"/>
          </a:p>
        </p:txBody>
      </p:sp>
      <p:sp>
        <p:nvSpPr>
          <p:cNvPr id="3" name="Title 2"/>
          <p:cNvSpPr>
            <a:spLocks noGrp="1"/>
          </p:cNvSpPr>
          <p:nvPr>
            <p:ph type="title"/>
          </p:nvPr>
        </p:nvSpPr>
        <p:spPr/>
        <p:txBody>
          <a:bodyPr/>
          <a:lstStyle/>
          <a:p>
            <a:pPr fontAlgn="auto">
              <a:spcAft>
                <a:spcPts val="0"/>
              </a:spcAft>
              <a:defRPr/>
            </a:pPr>
            <a:r>
              <a:rPr lang="en-GB" dirty="0" smtClean="0">
                <a:ea typeface="+mj-ea"/>
              </a:rPr>
              <a:t>Write your own Objectives</a:t>
            </a:r>
            <a:endParaRPr lang="en-GB" dirty="0">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purpose of the Individual Project is to develop learners’ skills, through carrying out a research activity with an emphasis on future educational or career aspirations. During the Individual Project learners will explicitly develop skills in Literacy, Numeracy, Digital Literacy, Planning and Organisation, Critical Thinking and Problem Solving and apply them in an appropriate manner.</a:t>
            </a:r>
          </a:p>
        </p:txBody>
      </p:sp>
      <p:sp>
        <p:nvSpPr>
          <p:cNvPr id="3" name="Title 2"/>
          <p:cNvSpPr>
            <a:spLocks noGrp="1"/>
          </p:cNvSpPr>
          <p:nvPr>
            <p:ph type="title"/>
          </p:nvPr>
        </p:nvSpPr>
        <p:spPr/>
        <p:txBody>
          <a:bodyPr/>
          <a:lstStyle/>
          <a:p>
            <a:r>
              <a:rPr lang="en-GB" dirty="0" smtClean="0"/>
              <a:t>The purpose</a:t>
            </a:r>
            <a:endParaRPr lang="en-GB" dirty="0"/>
          </a:p>
        </p:txBody>
      </p:sp>
    </p:spTree>
    <p:extLst>
      <p:ext uri="{BB962C8B-B14F-4D97-AF65-F5344CB8AC3E}">
        <p14:creationId xmlns:p14="http://schemas.microsoft.com/office/powerpoint/2010/main" val="143423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lstStyle/>
          <a:p>
            <a:r>
              <a:rPr lang="en-GB" dirty="0" smtClean="0"/>
              <a:t>Each person has to read out one of their objectives.</a:t>
            </a:r>
          </a:p>
          <a:p>
            <a:r>
              <a:rPr lang="en-GB" dirty="0" smtClean="0"/>
              <a:t>The rest of the group has to declare it a hit, miss or maybe in terms of the criteria. </a:t>
            </a:r>
          </a:p>
          <a:p>
            <a:endParaRPr lang="en-GB" dirty="0" smtClean="0"/>
          </a:p>
        </p:txBody>
      </p:sp>
      <p:sp>
        <p:nvSpPr>
          <p:cNvPr id="3" name="Title 2"/>
          <p:cNvSpPr>
            <a:spLocks noGrp="1"/>
          </p:cNvSpPr>
          <p:nvPr>
            <p:ph type="title"/>
          </p:nvPr>
        </p:nvSpPr>
        <p:spPr/>
        <p:txBody>
          <a:bodyPr/>
          <a:lstStyle/>
          <a:p>
            <a:pPr fontAlgn="auto">
              <a:spcAft>
                <a:spcPts val="0"/>
              </a:spcAft>
              <a:defRPr/>
            </a:pPr>
            <a:r>
              <a:rPr lang="en-GB" dirty="0" smtClean="0">
                <a:ea typeface="+mj-ea"/>
              </a:rPr>
              <a:t>Hit, Miss or Maybe</a:t>
            </a:r>
            <a:endParaRPr lang="en-GB" dirty="0">
              <a:ea typeface="+mj-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p:txBody>
          <a:bodyPr/>
          <a:lstStyle/>
          <a:p>
            <a:r>
              <a:rPr lang="en-US" dirty="0" smtClean="0"/>
              <a:t>Tell the person next to you TWO of your objectives for the investigation.</a:t>
            </a:r>
          </a:p>
          <a:p>
            <a:endParaRPr lang="en-US" dirty="0" smtClean="0"/>
          </a:p>
          <a:p>
            <a:r>
              <a:rPr lang="en-US" dirty="0" smtClean="0"/>
              <a:t>You are NOT allowed to log on to check what they are.</a:t>
            </a:r>
          </a:p>
          <a:p>
            <a:endParaRPr lang="en-US" dirty="0" smtClean="0"/>
          </a:p>
          <a:p>
            <a:r>
              <a:rPr lang="en-US" dirty="0" smtClean="0"/>
              <a:t>Your partner will be feeding back to the class what your objectives are.</a:t>
            </a:r>
          </a:p>
        </p:txBody>
      </p:sp>
      <p:sp>
        <p:nvSpPr>
          <p:cNvPr id="3" name="Title 2"/>
          <p:cNvSpPr>
            <a:spLocks noGrp="1"/>
          </p:cNvSpPr>
          <p:nvPr>
            <p:ph type="title"/>
          </p:nvPr>
        </p:nvSpPr>
        <p:spPr/>
        <p:txBody>
          <a:bodyPr/>
          <a:lstStyle/>
          <a:p>
            <a:pPr fontAlgn="auto">
              <a:spcAft>
                <a:spcPts val="0"/>
              </a:spcAft>
              <a:defRPr/>
            </a:pPr>
            <a:r>
              <a:rPr lang="en-US" dirty="0" smtClean="0">
                <a:ea typeface="+mj-ea"/>
              </a:rPr>
              <a:t>Objective?</a:t>
            </a:r>
            <a:endParaRPr lang="en-US" dirty="0">
              <a:ea typeface="+mj-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You need to discuss your Title, Aims and Objectives with a critical friend.</a:t>
            </a:r>
          </a:p>
          <a:p>
            <a:r>
              <a:rPr lang="en-GB" dirty="0" smtClean="0"/>
              <a:t>A critical friend is a person who is aware of the task and the assessment criteria who will give you constructive criticism, and who you trust.</a:t>
            </a:r>
          </a:p>
          <a:p>
            <a:endParaRPr lang="en-GB" dirty="0"/>
          </a:p>
          <a:p>
            <a:r>
              <a:rPr lang="en-GB" dirty="0" smtClean="0"/>
              <a:t>Be honest, truthful and kind in giving your feedback.</a:t>
            </a:r>
            <a:endParaRPr lang="en-GB" dirty="0"/>
          </a:p>
        </p:txBody>
      </p:sp>
      <p:sp>
        <p:nvSpPr>
          <p:cNvPr id="3" name="Title 2"/>
          <p:cNvSpPr>
            <a:spLocks noGrp="1"/>
          </p:cNvSpPr>
          <p:nvPr>
            <p:ph type="title"/>
          </p:nvPr>
        </p:nvSpPr>
        <p:spPr/>
        <p:txBody>
          <a:bodyPr/>
          <a:lstStyle/>
          <a:p>
            <a:r>
              <a:rPr lang="en-GB" dirty="0" smtClean="0"/>
              <a:t>Critical friend</a:t>
            </a:r>
            <a:endParaRPr lang="en-GB" dirty="0"/>
          </a:p>
        </p:txBody>
      </p:sp>
    </p:spTree>
    <p:extLst>
      <p:ext uri="{BB962C8B-B14F-4D97-AF65-F5344CB8AC3E}">
        <p14:creationId xmlns:p14="http://schemas.microsoft.com/office/powerpoint/2010/main" val="242992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Individual Project must be produced and presented either </a:t>
            </a:r>
            <a:r>
              <a:rPr lang="en-GB" dirty="0" smtClean="0"/>
              <a:t>as:</a:t>
            </a:r>
          </a:p>
          <a:p>
            <a:pPr lvl="1"/>
            <a:r>
              <a:rPr lang="en-GB" dirty="0" smtClean="0"/>
              <a:t>A </a:t>
            </a:r>
            <a:r>
              <a:rPr lang="en-GB" dirty="0"/>
              <a:t>written account (3,000 – 5,000 words in </a:t>
            </a:r>
            <a:r>
              <a:rPr lang="en-GB" dirty="0" smtClean="0"/>
              <a:t>length)</a:t>
            </a:r>
          </a:p>
          <a:p>
            <a:pPr lvl="1"/>
            <a:r>
              <a:rPr lang="en-GB" dirty="0"/>
              <a:t>A</a:t>
            </a:r>
            <a:r>
              <a:rPr lang="en-GB" dirty="0" smtClean="0"/>
              <a:t>n </a:t>
            </a:r>
            <a:r>
              <a:rPr lang="en-GB" dirty="0"/>
              <a:t>artefact/product supported by written evidence (1,500 – 3,000 words). </a:t>
            </a:r>
            <a:endParaRPr lang="en-GB" dirty="0" smtClean="0"/>
          </a:p>
          <a:p>
            <a:r>
              <a:rPr lang="en-GB" dirty="0" smtClean="0"/>
              <a:t>The project should explore </a:t>
            </a:r>
            <a:r>
              <a:rPr lang="en-GB" dirty="0"/>
              <a:t>a subject with an emphasis on future educational or career aspirations. </a:t>
            </a:r>
          </a:p>
        </p:txBody>
      </p:sp>
      <p:sp>
        <p:nvSpPr>
          <p:cNvPr id="3" name="Title 2"/>
          <p:cNvSpPr>
            <a:spLocks noGrp="1"/>
          </p:cNvSpPr>
          <p:nvPr>
            <p:ph type="title"/>
          </p:nvPr>
        </p:nvSpPr>
        <p:spPr/>
        <p:txBody>
          <a:bodyPr/>
          <a:lstStyle/>
          <a:p>
            <a:r>
              <a:rPr lang="en-GB" dirty="0" smtClean="0"/>
              <a:t>Basic guidelines</a:t>
            </a:r>
            <a:endParaRPr lang="en-GB" dirty="0"/>
          </a:p>
        </p:txBody>
      </p:sp>
    </p:spTree>
    <p:extLst>
      <p:ext uri="{BB962C8B-B14F-4D97-AF65-F5344CB8AC3E}">
        <p14:creationId xmlns:p14="http://schemas.microsoft.com/office/powerpoint/2010/main" val="370109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Title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9577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Some universities have produced briefs to help you identify areas for your Individual Project.</a:t>
            </a:r>
          </a:p>
          <a:p>
            <a:endParaRPr lang="en-GB" dirty="0"/>
          </a:p>
        </p:txBody>
      </p:sp>
      <p:sp>
        <p:nvSpPr>
          <p:cNvPr id="3" name="Title 2"/>
          <p:cNvSpPr>
            <a:spLocks noGrp="1"/>
          </p:cNvSpPr>
          <p:nvPr>
            <p:ph type="title"/>
          </p:nvPr>
        </p:nvSpPr>
        <p:spPr/>
        <p:txBody>
          <a:bodyPr/>
          <a:lstStyle/>
          <a:p>
            <a:r>
              <a:rPr lang="en-GB" dirty="0" smtClean="0"/>
              <a:t>What is already out there?</a:t>
            </a:r>
            <a:endParaRPr lang="en-GB" dirty="0"/>
          </a:p>
        </p:txBody>
      </p:sp>
    </p:spTree>
    <p:extLst>
      <p:ext uri="{BB962C8B-B14F-4D97-AF65-F5344CB8AC3E}">
        <p14:creationId xmlns:p14="http://schemas.microsoft.com/office/powerpoint/2010/main" val="3571857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Take control of own Health</a:t>
            </a:r>
          </a:p>
          <a:p>
            <a:endParaRPr lang="en-GB" dirty="0" smtClean="0"/>
          </a:p>
          <a:p>
            <a:pPr lvl="1"/>
            <a:r>
              <a:rPr lang="en-GB" dirty="0" smtClean="0"/>
              <a:t>Many different forms of health promotion attempt to encourage the general population to follow healthier lifestyles (warning of cigarette packets, media campaigns </a:t>
            </a:r>
            <a:r>
              <a:rPr lang="en-GB" dirty="0" err="1" smtClean="0"/>
              <a:t>etc</a:t>
            </a:r>
            <a:r>
              <a:rPr lang="en-GB" dirty="0" smtClean="0"/>
              <a:t>); however the effectiveness of these approaches are debatable. Consideration is required about how best to encourage the general population to take control of their own health outcomes.</a:t>
            </a:r>
          </a:p>
        </p:txBody>
      </p:sp>
      <p:sp>
        <p:nvSpPr>
          <p:cNvPr id="3" name="Title 2"/>
          <p:cNvSpPr>
            <a:spLocks noGrp="1"/>
          </p:cNvSpPr>
          <p:nvPr>
            <p:ph type="title"/>
          </p:nvPr>
        </p:nvSpPr>
        <p:spPr/>
        <p:txBody>
          <a:bodyPr>
            <a:normAutofit fontScale="90000"/>
          </a:bodyPr>
          <a:lstStyle/>
          <a:p>
            <a:r>
              <a:rPr lang="en-GB" dirty="0" err="1" smtClean="0"/>
              <a:t>Prifysgol</a:t>
            </a:r>
            <a:r>
              <a:rPr lang="en-GB" dirty="0" smtClean="0"/>
              <a:t> Aberystwyth University:</a:t>
            </a:r>
            <a:br>
              <a:rPr lang="en-GB" dirty="0" smtClean="0"/>
            </a:br>
            <a:r>
              <a:rPr lang="en-GB" dirty="0" smtClean="0"/>
              <a:t>Department of psychology</a:t>
            </a:r>
            <a:endParaRPr lang="en-GB" dirty="0"/>
          </a:p>
        </p:txBody>
      </p:sp>
    </p:spTree>
    <p:extLst>
      <p:ext uri="{BB962C8B-B14F-4D97-AF65-F5344CB8AC3E}">
        <p14:creationId xmlns:p14="http://schemas.microsoft.com/office/powerpoint/2010/main" val="800565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normAutofit fontScale="90000"/>
          </a:bodyPr>
          <a:lstStyle/>
          <a:p>
            <a:r>
              <a:rPr lang="en-GB" dirty="0" smtClean="0"/>
              <a:t>What titles could you take from the brief</a:t>
            </a:r>
            <a:endParaRPr lang="en-GB" dirty="0"/>
          </a:p>
        </p:txBody>
      </p:sp>
    </p:spTree>
    <p:extLst>
      <p:ext uri="{BB962C8B-B14F-4D97-AF65-F5344CB8AC3E}">
        <p14:creationId xmlns:p14="http://schemas.microsoft.com/office/powerpoint/2010/main" val="275081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Linking your next destination ambitions to your Individual Project will not only ensure you are motivated to complete the Project to the best of your ability but it could also aid you if you are called for interview and in your undergrad years.</a:t>
            </a:r>
          </a:p>
          <a:p>
            <a:pPr lvl="1"/>
            <a:r>
              <a:rPr lang="en-GB" dirty="0" smtClean="0"/>
              <a:t>Identify an area of study</a:t>
            </a:r>
          </a:p>
          <a:p>
            <a:pPr lvl="1"/>
            <a:r>
              <a:rPr lang="en-GB" dirty="0" smtClean="0"/>
              <a:t>Visit the challenge bank to see if there are any briefs to aid you</a:t>
            </a:r>
          </a:p>
          <a:p>
            <a:pPr lvl="1"/>
            <a:r>
              <a:rPr lang="en-GB" dirty="0" smtClean="0"/>
              <a:t>Produce a list of potential titles</a:t>
            </a:r>
            <a:endParaRPr lang="en-GB" dirty="0"/>
          </a:p>
        </p:txBody>
      </p:sp>
      <p:sp>
        <p:nvSpPr>
          <p:cNvPr id="3" name="Title 2"/>
          <p:cNvSpPr>
            <a:spLocks noGrp="1"/>
          </p:cNvSpPr>
          <p:nvPr>
            <p:ph type="title"/>
          </p:nvPr>
        </p:nvSpPr>
        <p:spPr/>
        <p:txBody>
          <a:bodyPr/>
          <a:lstStyle/>
          <a:p>
            <a:r>
              <a:rPr lang="en-GB" dirty="0" smtClean="0"/>
              <a:t>What will YOU do?</a:t>
            </a:r>
            <a:endParaRPr lang="en-GB" dirty="0"/>
          </a:p>
        </p:txBody>
      </p:sp>
    </p:spTree>
    <p:extLst>
      <p:ext uri="{BB962C8B-B14F-4D97-AF65-F5344CB8AC3E}">
        <p14:creationId xmlns:p14="http://schemas.microsoft.com/office/powerpoint/2010/main" val="1194535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2084</TotalTime>
  <Words>1340</Words>
  <Application>Microsoft Office PowerPoint</Application>
  <PresentationFormat>On-screen Show (4:3)</PresentationFormat>
  <Paragraphs>157</Paragraphs>
  <Slides>32</Slides>
  <Notes>15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The Individual Project</vt:lpstr>
      <vt:lpstr>Let recap</vt:lpstr>
      <vt:lpstr>The purpose</vt:lpstr>
      <vt:lpstr>Basic guidelines</vt:lpstr>
      <vt:lpstr>The Title</vt:lpstr>
      <vt:lpstr>What is already out there?</vt:lpstr>
      <vt:lpstr>Prifysgol Aberystwyth University: Department of psychology</vt:lpstr>
      <vt:lpstr>What titles could you take from the brief</vt:lpstr>
      <vt:lpstr>What will YOU do?</vt:lpstr>
      <vt:lpstr>Developing your title</vt:lpstr>
      <vt:lpstr>Aim and Objectives</vt:lpstr>
      <vt:lpstr>By the end of this lesson you will have.....</vt:lpstr>
      <vt:lpstr>Paper Aeroplanes.....</vt:lpstr>
      <vt:lpstr>PowerPoint Presentation</vt:lpstr>
      <vt:lpstr>Paper Aeroplanes (2)</vt:lpstr>
      <vt:lpstr>Paper Aeroplanes (3)</vt:lpstr>
      <vt:lpstr>The Aim of my Project is to.....</vt:lpstr>
      <vt:lpstr>Here’s One I Made Earlier.....</vt:lpstr>
      <vt:lpstr>The Aim of my Investigation is to.....</vt:lpstr>
      <vt:lpstr>Writing your Objectives</vt:lpstr>
      <vt:lpstr>Tell the person next to you the difference between and AIM and an OBJECTIVE</vt:lpstr>
      <vt:lpstr>By the end of this lesson you will have.....</vt:lpstr>
      <vt:lpstr>Take (an) Aim....</vt:lpstr>
      <vt:lpstr>Title and Aim.....</vt:lpstr>
      <vt:lpstr>Write the Objectives</vt:lpstr>
      <vt:lpstr>Primary Information?</vt:lpstr>
      <vt:lpstr>Whole-Class Aims</vt:lpstr>
      <vt:lpstr>Possible Objectives</vt:lpstr>
      <vt:lpstr>Write your own Objectives</vt:lpstr>
      <vt:lpstr>Hit, Miss or Maybe</vt:lpstr>
      <vt:lpstr>Objective?</vt:lpstr>
      <vt:lpstr>Critical friend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Individual Investigation</dc:title>
  <dc:creator>staff.hyp</dc:creator>
  <cp:lastModifiedBy>Jarvis Gwenno (GwE)</cp:lastModifiedBy>
  <cp:revision>39</cp:revision>
  <dcterms:created xsi:type="dcterms:W3CDTF">2013-05-16T19:07:44Z</dcterms:created>
  <dcterms:modified xsi:type="dcterms:W3CDTF">2016-04-04T17:01:30Z</dcterms:modified>
</cp:coreProperties>
</file>