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20"/>
  </p:notesMasterIdLst>
  <p:sldIdLst>
    <p:sldId id="256" r:id="rId2"/>
    <p:sldId id="269" r:id="rId3"/>
    <p:sldId id="270" r:id="rId4"/>
    <p:sldId id="257" r:id="rId5"/>
    <p:sldId id="258" r:id="rId6"/>
    <p:sldId id="266" r:id="rId7"/>
    <p:sldId id="259" r:id="rId8"/>
    <p:sldId id="272" r:id="rId9"/>
    <p:sldId id="260" r:id="rId10"/>
    <p:sldId id="273" r:id="rId11"/>
    <p:sldId id="274" r:id="rId12"/>
    <p:sldId id="262" r:id="rId13"/>
    <p:sldId id="263" r:id="rId14"/>
    <p:sldId id="264" r:id="rId15"/>
    <p:sldId id="265" r:id="rId16"/>
    <p:sldId id="268" r:id="rId17"/>
    <p:sldId id="267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ander J" initials="AJ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1" autoAdjust="0"/>
    <p:restoredTop sz="85468" autoAdjust="0"/>
  </p:normalViewPr>
  <p:slideViewPr>
    <p:cSldViewPr snapToGrid="0">
      <p:cViewPr>
        <p:scale>
          <a:sx n="70" d="100"/>
          <a:sy n="70" d="100"/>
        </p:scale>
        <p:origin x="-1338" y="-2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EAF5B-C6CB-45D7-8CB5-09C2D998627C}" type="datetimeFigureOut">
              <a:rPr lang="en-GB" smtClean="0"/>
              <a:t>25/08/2015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2197A-6EC0-445E-ADD2-9827D101F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034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2197A-6EC0-445E-ADD2-9827D101FEC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083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 bought the icing as part of a 5 colour set to make</a:t>
            </a:r>
            <a:r>
              <a:rPr lang="en-GB" baseline="0" dirty="0" smtClean="0"/>
              <a:t> an In the Night Garden themed cake.  I mainly wanted the blue and red icing to make </a:t>
            </a:r>
            <a:r>
              <a:rPr lang="en-GB" baseline="0" dirty="0" err="1" smtClean="0"/>
              <a:t>Iggle</a:t>
            </a:r>
            <a:r>
              <a:rPr lang="en-GB" baseline="0" dirty="0" smtClean="0"/>
              <a:t> Piggle, and was wondering if the green from the set would be enough to cover the top of the cake to look like grass.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2197A-6EC0-445E-ADD2-9827D101FEC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486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 may wish to conceal the prior</a:t>
            </a:r>
            <a:r>
              <a:rPr lang="en-GB" baseline="0" dirty="0" smtClean="0"/>
              <a:t> knowledge topics at this stage so that pupils identify the methods independently.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2197A-6EC0-445E-ADD2-9827D101FEC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75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These can</a:t>
            </a:r>
            <a:r>
              <a:rPr lang="en-GB" baseline="0" dirty="0" smtClean="0"/>
              <a:t> </a:t>
            </a:r>
            <a:r>
              <a:rPr lang="en-GB" dirty="0" smtClean="0"/>
              <a:t>be shown, or withheld</a:t>
            </a:r>
            <a:r>
              <a:rPr lang="en-GB" baseline="0" dirty="0" smtClean="0"/>
              <a:t> until pupils ask for the information.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2197A-6EC0-445E-ADD2-9827D101FEC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70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 may wish to conceal the prior</a:t>
            </a:r>
            <a:r>
              <a:rPr lang="en-GB" baseline="0" dirty="0" smtClean="0"/>
              <a:t> knowledge topics at this stage so that pupils identify the methods independently.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2197A-6EC0-445E-ADD2-9827D101FEC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75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Pictures can be shown as stimulus or left out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2197A-6EC0-445E-ADD2-9827D101FEC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412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901537-3A7A-48DB-845A-96066A5C02F4}" type="datetimeFigureOut">
              <a:rPr lang="en-GB" smtClean="0"/>
              <a:t>25/08/2015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F35D78-3126-452B-A398-A610004184B1}" type="slidenum">
              <a:rPr lang="en-GB" smtClean="0"/>
              <a:t>‹#›</a:t>
            </a:fld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1537-3A7A-48DB-845A-96066A5C02F4}" type="datetimeFigureOut">
              <a:rPr lang="en-GB" smtClean="0"/>
              <a:t>25/08/2015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35D78-3126-452B-A398-A610004184B1}" type="slidenum">
              <a:rPr lang="en-GB" smtClean="0"/>
              <a:t>‹#›</a:t>
            </a:fld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1537-3A7A-48DB-845A-96066A5C02F4}" type="datetimeFigureOut">
              <a:rPr lang="en-GB" smtClean="0"/>
              <a:t>25/08/2015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35D78-3126-452B-A398-A610004184B1}" type="slidenum">
              <a:rPr lang="en-GB" smtClean="0"/>
              <a:t>‹#›</a:t>
            </a:fld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1537-3A7A-48DB-845A-96066A5C02F4}" type="datetimeFigureOut">
              <a:rPr lang="en-GB" smtClean="0"/>
              <a:t>25/08/2015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35D78-3126-452B-A398-A610004184B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1537-3A7A-48DB-845A-96066A5C02F4}" type="datetimeFigureOut">
              <a:rPr lang="en-GB" smtClean="0"/>
              <a:t>25/08/2015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35D78-3126-452B-A398-A610004184B1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1537-3A7A-48DB-845A-96066A5C02F4}" type="datetimeFigureOut">
              <a:rPr lang="en-GB" smtClean="0"/>
              <a:t>25/08/2015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35D78-3126-452B-A398-A610004184B1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1537-3A7A-48DB-845A-96066A5C02F4}" type="datetimeFigureOut">
              <a:rPr lang="en-GB" smtClean="0"/>
              <a:t>25/08/2015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35D78-3126-452B-A398-A610004184B1}" type="slidenum">
              <a:rPr lang="en-GB" smtClean="0"/>
              <a:t>‹#›</a:t>
            </a:fld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1537-3A7A-48DB-845A-96066A5C02F4}" type="datetimeFigureOut">
              <a:rPr lang="en-GB" smtClean="0"/>
              <a:t>25/08/2015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35D78-3126-452B-A398-A610004184B1}" type="slidenum">
              <a:rPr lang="en-GB" smtClean="0"/>
              <a:t>‹#›</a:t>
            </a:fld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1537-3A7A-48DB-845A-96066A5C02F4}" type="datetimeFigureOut">
              <a:rPr lang="en-GB" smtClean="0"/>
              <a:t>25/08/2015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35D78-3126-452B-A398-A610004184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1537-3A7A-48DB-845A-96066A5C02F4}" type="datetimeFigureOut">
              <a:rPr lang="en-GB" smtClean="0"/>
              <a:t>25/08/2015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35D78-3126-452B-A398-A610004184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1537-3A7A-48DB-845A-96066A5C02F4}" type="datetimeFigureOut">
              <a:rPr lang="en-GB" smtClean="0"/>
              <a:t>25/08/2015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35D78-3126-452B-A398-A610004184B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3901537-3A7A-48DB-845A-96066A5C02F4}" type="datetimeFigureOut">
              <a:rPr lang="en-GB" smtClean="0"/>
              <a:t>25/08/2015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4F35D78-3126-452B-A398-A610004184B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9600" dirty="0" smtClean="0"/>
              <a:t>Birthday Cake</a:t>
            </a:r>
            <a:endParaRPr lang="en-GB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86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Talking points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32329" y="2115403"/>
            <a:ext cx="4949855" cy="3643952"/>
          </a:xfrm>
          <a:prstGeom prst="wedgeRectCallout">
            <a:avLst>
              <a:gd name="adj1" fmla="val 28097"/>
              <a:gd name="adj2" fmla="val 66434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GB" sz="2800" dirty="0"/>
              <a:t>Think: </a:t>
            </a:r>
            <a:endParaRPr lang="en-GB" sz="2800" dirty="0" smtClean="0"/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How </a:t>
            </a:r>
            <a:r>
              <a:rPr lang="en-GB" sz="2800" u="sng" dirty="0"/>
              <a:t>significant</a:t>
            </a:r>
            <a:r>
              <a:rPr lang="en-GB" sz="2800" dirty="0"/>
              <a:t> is </a:t>
            </a:r>
            <a:r>
              <a:rPr lang="en-GB" sz="2800" dirty="0" smtClean="0"/>
              <a:t>this answer</a:t>
            </a:r>
            <a:r>
              <a:rPr lang="en-GB" sz="2800" dirty="0"/>
              <a:t>? </a:t>
            </a:r>
            <a:endParaRPr lang="en-GB" sz="2800" dirty="0" smtClean="0"/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Can you </a:t>
            </a:r>
            <a:r>
              <a:rPr lang="en-GB" sz="2800" b="1" dirty="0" smtClean="0"/>
              <a:t>visualise</a:t>
            </a:r>
            <a:r>
              <a:rPr lang="en-GB" sz="2800" dirty="0" smtClean="0"/>
              <a:t> the difference?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In </a:t>
            </a:r>
            <a:r>
              <a:rPr lang="en-GB" sz="2800" dirty="0"/>
              <a:t>real life, </a:t>
            </a:r>
            <a:r>
              <a:rPr lang="en-GB" sz="2800" dirty="0" smtClean="0"/>
              <a:t>what </a:t>
            </a:r>
            <a:r>
              <a:rPr lang="en-GB" sz="2800" b="1" dirty="0" smtClean="0"/>
              <a:t>might</a:t>
            </a:r>
            <a:r>
              <a:rPr lang="en-GB" sz="2800" dirty="0" smtClean="0"/>
              <a:t> </a:t>
            </a:r>
            <a:r>
              <a:rPr lang="en-GB" sz="2800" dirty="0"/>
              <a:t>you do in this situation?</a:t>
            </a:r>
          </a:p>
        </p:txBody>
      </p:sp>
      <p:sp>
        <p:nvSpPr>
          <p:cNvPr id="5" name="6-Point Star 4"/>
          <p:cNvSpPr/>
          <p:nvPr/>
        </p:nvSpPr>
        <p:spPr>
          <a:xfrm>
            <a:off x="6496334" y="2006221"/>
            <a:ext cx="4681182" cy="4585648"/>
          </a:xfrm>
          <a:prstGeom prst="star6">
            <a:avLst>
              <a:gd name="adj" fmla="val 31131"/>
              <a:gd name="hf" fmla="val 11547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Ext: </a:t>
            </a:r>
          </a:p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How </a:t>
            </a:r>
            <a:r>
              <a:rPr lang="en-GB" sz="3200" b="1" dirty="0" smtClean="0">
                <a:solidFill>
                  <a:schemeClr val="tx1"/>
                </a:solidFill>
              </a:rPr>
              <a:t>thin</a:t>
            </a:r>
            <a:r>
              <a:rPr lang="en-GB" sz="3200" dirty="0" smtClean="0">
                <a:solidFill>
                  <a:schemeClr val="tx1"/>
                </a:solidFill>
              </a:rPr>
              <a:t> would we need to roll the icing to make it fit the top of the cake?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22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929348" y="2248348"/>
            <a:ext cx="3944203" cy="38778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5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5400" dirty="0" smtClean="0">
                <a:solidFill>
                  <a:schemeClr val="tx2"/>
                </a:solidFill>
              </a:rPr>
              <a:t>(it was quite tricky!!)</a:t>
            </a:r>
            <a:endParaRPr lang="en-GB" sz="5400" dirty="0">
              <a:solidFill>
                <a:schemeClr val="tx2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I decided to try and do it anyway!</a:t>
            </a:r>
            <a:br>
              <a:rPr lang="en-GB" b="1" dirty="0" smtClean="0"/>
            </a:br>
            <a:r>
              <a:rPr lang="en-GB" sz="4900" dirty="0" smtClean="0"/>
              <a:t>I rolled it out </a:t>
            </a:r>
            <a:r>
              <a:rPr lang="en-GB" sz="4900" u="sng" dirty="0" smtClean="0"/>
              <a:t>as thin as I could</a:t>
            </a:r>
            <a:r>
              <a:rPr lang="en-GB" sz="4900" dirty="0" smtClean="0"/>
              <a:t>…</a:t>
            </a:r>
            <a:endParaRPr lang="en-GB" sz="49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5391" y="2378513"/>
            <a:ext cx="4352925" cy="36596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64684" y="2311579"/>
            <a:ext cx="4352927" cy="379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9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5755" y="2429436"/>
            <a:ext cx="4562818" cy="369467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400" dirty="0" smtClean="0"/>
              <a:t>…and used </a:t>
            </a:r>
            <a:r>
              <a:rPr lang="en-GB" sz="4400" dirty="0" err="1" smtClean="0"/>
              <a:t>Smarties</a:t>
            </a:r>
            <a:r>
              <a:rPr lang="en-GB" sz="4400" dirty="0" smtClean="0"/>
              <a:t> around the edge to cover the gaps…</a:t>
            </a:r>
            <a:endParaRPr lang="en-GB" sz="44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7809212" y="1995363"/>
            <a:ext cx="4250725" cy="223876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H</a:t>
            </a:r>
            <a:r>
              <a:rPr lang="en-GB" sz="4400" dirty="0" smtClean="0"/>
              <a:t>ow many </a:t>
            </a:r>
            <a:r>
              <a:rPr lang="en-GB" sz="4400" dirty="0" err="1" smtClean="0"/>
              <a:t>Smarties</a:t>
            </a:r>
            <a:r>
              <a:rPr lang="en-GB" sz="4400" dirty="0" smtClean="0"/>
              <a:t> will I need?</a:t>
            </a:r>
            <a:endParaRPr lang="en-GB" sz="4400" dirty="0"/>
          </a:p>
        </p:txBody>
      </p:sp>
      <p:sp>
        <p:nvSpPr>
          <p:cNvPr id="7" name="Oval Callout 6"/>
          <p:cNvSpPr/>
          <p:nvPr/>
        </p:nvSpPr>
        <p:spPr>
          <a:xfrm>
            <a:off x="8488834" y="4465451"/>
            <a:ext cx="3571103" cy="2064566"/>
          </a:xfrm>
          <a:prstGeom prst="wedgeEllipseCallout">
            <a:avLst>
              <a:gd name="adj1" fmla="val -50173"/>
              <a:gd name="adj2" fmla="val 505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What do we need to know?</a:t>
            </a:r>
            <a:endParaRPr lang="en-GB" sz="3600" dirty="0"/>
          </a:p>
        </p:txBody>
      </p:sp>
      <p:sp>
        <p:nvSpPr>
          <p:cNvPr id="5" name="Cloud Callout 4"/>
          <p:cNvSpPr/>
          <p:nvPr/>
        </p:nvSpPr>
        <p:spPr>
          <a:xfrm>
            <a:off x="4162567" y="2101755"/>
            <a:ext cx="3646645" cy="4080681"/>
          </a:xfrm>
          <a:prstGeom prst="cloudCallout">
            <a:avLst>
              <a:gd name="adj1" fmla="val -54196"/>
              <a:gd name="adj2" fmla="val 573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u="sng" dirty="0" smtClean="0"/>
              <a:t>Think:</a:t>
            </a:r>
            <a:r>
              <a:rPr lang="en-GB" sz="2800" dirty="0" smtClean="0"/>
              <a:t> </a:t>
            </a:r>
          </a:p>
          <a:p>
            <a:pPr algn="ctr"/>
            <a:r>
              <a:rPr lang="en-GB" sz="2800" dirty="0" smtClean="0"/>
              <a:t>What </a:t>
            </a:r>
            <a:r>
              <a:rPr lang="en-GB" sz="2800" dirty="0"/>
              <a:t>mathematical questions could we ask?</a:t>
            </a:r>
          </a:p>
        </p:txBody>
      </p:sp>
    </p:spTree>
    <p:extLst>
      <p:ext uri="{BB962C8B-B14F-4D97-AF65-F5344CB8AC3E}">
        <p14:creationId xmlns:p14="http://schemas.microsoft.com/office/powerpoint/2010/main" val="274824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GB" sz="3600" dirty="0" smtClean="0"/>
              <a:t>The diameter of a </a:t>
            </a:r>
            <a:r>
              <a:rPr lang="en-GB" sz="3600" dirty="0" err="1" smtClean="0"/>
              <a:t>Smartie</a:t>
            </a:r>
            <a:r>
              <a:rPr lang="en-GB" sz="3600" dirty="0" smtClean="0"/>
              <a:t> is 1.5cm.</a:t>
            </a:r>
            <a:endParaRPr lang="en-GB" sz="3600" dirty="0"/>
          </a:p>
          <a:p>
            <a:pPr>
              <a:buFont typeface="Arial" pitchFamily="34" charset="0"/>
              <a:buChar char="•"/>
            </a:pPr>
            <a:r>
              <a:rPr lang="en-GB" sz="3600" dirty="0" smtClean="0"/>
              <a:t>We can </a:t>
            </a:r>
            <a:r>
              <a:rPr lang="en-GB" sz="3600" b="1" dirty="0" smtClean="0"/>
              <a:t>work out </a:t>
            </a:r>
            <a:r>
              <a:rPr lang="en-GB" sz="3600" dirty="0" smtClean="0"/>
              <a:t>the circumference of the cake.</a:t>
            </a:r>
          </a:p>
          <a:p>
            <a:pPr marL="2834640" lvl="8" indent="0">
              <a:buNone/>
            </a:pPr>
            <a:endParaRPr lang="en-GB" sz="3600" u="sng" dirty="0" smtClean="0">
              <a:solidFill>
                <a:schemeClr val="tx2"/>
              </a:solidFill>
              <a:latin typeface="+mj-lt"/>
            </a:endParaRPr>
          </a:p>
          <a:p>
            <a:pPr marL="2834640" lvl="8" indent="0">
              <a:buNone/>
            </a:pPr>
            <a:r>
              <a:rPr lang="en-GB" sz="3600" u="sng" dirty="0" smtClean="0">
                <a:solidFill>
                  <a:schemeClr val="tx2"/>
                </a:solidFill>
                <a:latin typeface="+mj-lt"/>
              </a:rPr>
              <a:t>Useful to know…</a:t>
            </a:r>
            <a:endParaRPr lang="en-GB" sz="3600" u="sng" dirty="0">
              <a:solidFill>
                <a:schemeClr val="tx2"/>
              </a:solidFill>
              <a:latin typeface="+mj-lt"/>
            </a:endParaRPr>
          </a:p>
          <a:p>
            <a:pPr lvl="8">
              <a:buFont typeface="Arial" pitchFamily="34" charset="0"/>
              <a:buChar char="•"/>
            </a:pPr>
            <a:r>
              <a:rPr lang="en-GB" sz="3600" dirty="0" smtClean="0"/>
              <a:t>I’ve got 4 tubes of </a:t>
            </a:r>
            <a:r>
              <a:rPr lang="en-GB" sz="3600" dirty="0" err="1" smtClean="0"/>
              <a:t>Smarties</a:t>
            </a:r>
            <a:r>
              <a:rPr lang="en-GB" sz="3600" dirty="0" smtClean="0"/>
              <a:t>.</a:t>
            </a:r>
          </a:p>
          <a:p>
            <a:pPr lvl="8">
              <a:buFont typeface="Arial" pitchFamily="34" charset="0"/>
              <a:buChar char="•"/>
            </a:pPr>
            <a:r>
              <a:rPr lang="en-GB" sz="3600" dirty="0" smtClean="0"/>
              <a:t>Each tube contains approximately 30 </a:t>
            </a:r>
            <a:r>
              <a:rPr lang="en-GB" sz="3600" dirty="0" err="1" smtClean="0"/>
              <a:t>Smarties</a:t>
            </a:r>
            <a:r>
              <a:rPr lang="en-GB" sz="3600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Need to know…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6629" y="3924679"/>
            <a:ext cx="2922516" cy="255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2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GB" sz="3200" dirty="0" smtClean="0"/>
              <a:t>Circumference of the cake = </a:t>
            </a:r>
            <a:r>
              <a:rPr lang="el-GR" sz="3200" dirty="0" smtClean="0"/>
              <a:t>π</a:t>
            </a:r>
            <a:r>
              <a:rPr lang="en-GB" sz="3200" dirty="0" smtClean="0"/>
              <a:t>d</a:t>
            </a:r>
          </a:p>
          <a:p>
            <a:pPr marL="3657600" lvl="8" indent="0">
              <a:buNone/>
            </a:pPr>
            <a:r>
              <a:rPr lang="en-GB" sz="3200" dirty="0" smtClean="0"/>
              <a:t>               = </a:t>
            </a:r>
            <a:r>
              <a:rPr lang="el-GR" sz="3200" dirty="0" smtClean="0"/>
              <a:t>π</a:t>
            </a:r>
            <a:r>
              <a:rPr lang="en-GB" sz="3200" dirty="0" smtClean="0"/>
              <a:t> x 18</a:t>
            </a:r>
          </a:p>
          <a:p>
            <a:pPr marL="3657600" lvl="8" indent="0">
              <a:buNone/>
            </a:pPr>
            <a:r>
              <a:rPr lang="en-GB" sz="3200" dirty="0" smtClean="0"/>
              <a:t>               = 56.55 (2 </a:t>
            </a:r>
            <a:r>
              <a:rPr lang="en-GB" sz="3200" dirty="0" err="1" smtClean="0"/>
              <a:t>d.p.</a:t>
            </a:r>
            <a:r>
              <a:rPr lang="en-GB" sz="3200" dirty="0" smtClean="0"/>
              <a:t>)</a:t>
            </a:r>
          </a:p>
          <a:p>
            <a:pPr marL="3657600" lvl="8" indent="0">
              <a:buNone/>
            </a:pPr>
            <a:endParaRPr lang="en-GB" sz="3200" dirty="0"/>
          </a:p>
          <a:p>
            <a:pPr marL="3657600" lvl="8" indent="0">
              <a:buNone/>
            </a:pPr>
            <a:r>
              <a:rPr lang="en-GB" sz="3200" dirty="0" smtClean="0"/>
              <a:t>               ÷ 1.5 = 37.7 </a:t>
            </a:r>
            <a:r>
              <a:rPr lang="en-GB" sz="3200" dirty="0" err="1" smtClean="0"/>
              <a:t>Smarties</a:t>
            </a:r>
            <a:endParaRPr lang="en-GB" sz="3200" dirty="0" smtClean="0"/>
          </a:p>
          <a:p>
            <a:pPr marL="3657600" lvl="8" indent="0">
              <a:buNone/>
            </a:pPr>
            <a:endParaRPr lang="en-GB" sz="3200" dirty="0"/>
          </a:p>
          <a:p>
            <a:pPr>
              <a:buFont typeface="Arial" pitchFamily="34" charset="0"/>
              <a:buChar char="•"/>
            </a:pPr>
            <a:r>
              <a:rPr lang="en-GB" sz="4200" dirty="0" smtClean="0"/>
              <a:t>How would you </a:t>
            </a:r>
            <a:r>
              <a:rPr lang="en-GB" sz="4200" b="1" dirty="0" smtClean="0"/>
              <a:t>interpret</a:t>
            </a:r>
            <a:r>
              <a:rPr lang="en-GB" sz="4200" dirty="0" smtClean="0"/>
              <a:t> this answer?</a:t>
            </a:r>
            <a:endParaRPr lang="en-GB" sz="4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Solution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6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7262" y="1952625"/>
            <a:ext cx="4701277" cy="38782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787" y="170106"/>
            <a:ext cx="10341684" cy="1054250"/>
          </a:xfrm>
        </p:spPr>
        <p:txBody>
          <a:bodyPr/>
          <a:lstStyle/>
          <a:p>
            <a:r>
              <a:rPr lang="en-GB" dirty="0" smtClean="0"/>
              <a:t>Finished!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59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To apply prior knowledge to solve a practical problem and make an informed decisions.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To think about how practical our solutions would be in a real-life situation.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Prior knowledge: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Volume of cuboid 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Area of a circle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Volume of a cylinder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Circumference of a circle</a:t>
            </a:r>
          </a:p>
          <a:p>
            <a:pPr marL="411480" lvl="1" indent="0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Today’s objectives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191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040" y="4928095"/>
            <a:ext cx="28575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32330" y="2047164"/>
            <a:ext cx="10327340" cy="4078999"/>
          </a:xfrm>
        </p:spPr>
        <p:txBody>
          <a:bodyPr>
            <a:normAutofit/>
          </a:bodyPr>
          <a:lstStyle/>
          <a:p>
            <a:r>
              <a:rPr lang="en-GB" sz="3600" dirty="0" smtClean="0"/>
              <a:t>What other mathematical problems /questions could arise from baking cakes?</a:t>
            </a:r>
            <a:endParaRPr lang="en-GB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pic>
        <p:nvPicPr>
          <p:cNvPr id="1031" name="Picture 7" descr="C:\Users\jar\AppData\Local\Microsoft\Windows\Temporary Internet Files\Content.IE5\LDZB1DCS\cake-ingredients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911" y="4527382"/>
            <a:ext cx="28575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 descr="http://ts1.mm.bing.net/th?&amp;id=HN.607986079047484583&amp;w=300&amp;h=300&amp;c=0&amp;pid=1.9&amp;rs=0&amp;p=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43" y="3659827"/>
            <a:ext cx="28575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724" y="2832595"/>
            <a:ext cx="2857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298" y="3424237"/>
            <a:ext cx="2857500" cy="173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43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sz="16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GB" sz="16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GCSE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MATHEMATICS UNIT 2: CALCULATOR-ALLOWED </a:t>
            </a:r>
            <a:endParaRPr lang="en-GB" sz="16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INTERMEDIATE </a:t>
            </a:r>
            <a:r>
              <a:rPr lang="en-GB" sz="1600" dirty="0">
                <a:latin typeface="Calibri" pitchFamily="34" charset="0"/>
                <a:cs typeface="Calibri" pitchFamily="34" charset="0"/>
              </a:rPr>
              <a:t>TIER SPECIMEN PAPER SUMMER 2017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 question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34" y="2006221"/>
            <a:ext cx="7379744" cy="338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594846" y="2393566"/>
            <a:ext cx="303320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4 × 4 × 4 </a:t>
            </a:r>
            <a:endParaRPr lang="en-GB" sz="2400" dirty="0" smtClean="0"/>
          </a:p>
          <a:p>
            <a:r>
              <a:rPr lang="en-GB" sz="2400" dirty="0" smtClean="0"/>
              <a:t>=64 </a:t>
            </a:r>
            <a:r>
              <a:rPr lang="en-GB" sz="2400" dirty="0"/>
              <a:t>(cm³) </a:t>
            </a:r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64 </a:t>
            </a:r>
            <a:r>
              <a:rPr lang="en-GB" sz="2400" dirty="0"/>
              <a:t>/ (8×4) or 32h=64 </a:t>
            </a:r>
            <a:endParaRPr lang="en-GB" sz="2400" dirty="0" smtClean="0"/>
          </a:p>
          <a:p>
            <a:r>
              <a:rPr lang="en-GB" sz="2400" dirty="0" smtClean="0"/>
              <a:t>=2 </a:t>
            </a:r>
            <a:r>
              <a:rPr lang="en-GB" sz="2400" dirty="0"/>
              <a:t>(cm)</a:t>
            </a:r>
          </a:p>
        </p:txBody>
      </p:sp>
    </p:spTree>
    <p:extLst>
      <p:ext uri="{BB962C8B-B14F-4D97-AF65-F5344CB8AC3E}">
        <p14:creationId xmlns:p14="http://schemas.microsoft.com/office/powerpoint/2010/main" val="326956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Find the area of these shapes: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12" y="2729552"/>
            <a:ext cx="8229601" cy="3466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52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Find the area of these shapes: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12" y="2729552"/>
            <a:ext cx="8229601" cy="3466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26340" y="5734419"/>
            <a:ext cx="244977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157.08 cm² </a:t>
            </a:r>
            <a:r>
              <a:rPr lang="en-GB" dirty="0" smtClean="0"/>
              <a:t>(2 </a:t>
            </a:r>
            <a:r>
              <a:rPr lang="en-GB" dirty="0" err="1" smtClean="0"/>
              <a:t>d.p.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751627" y="5734419"/>
            <a:ext cx="244977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530.14 cm² </a:t>
            </a:r>
            <a:r>
              <a:rPr lang="en-GB" dirty="0" smtClean="0"/>
              <a:t>(2 </a:t>
            </a:r>
            <a:r>
              <a:rPr lang="en-GB" dirty="0" err="1" smtClean="0"/>
              <a:t>d.p.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297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2681"/>
            <a:ext cx="10515600" cy="5077212"/>
          </a:xfrm>
        </p:spPr>
        <p:txBody>
          <a:bodyPr numCol="2"/>
          <a:lstStyle/>
          <a:p>
            <a:pPr marL="0" indent="0">
              <a:buNone/>
            </a:pPr>
            <a:r>
              <a:rPr lang="en-GB" dirty="0" smtClean="0"/>
              <a:t>Can I use this block of icing…	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       </a:t>
            </a:r>
            <a:r>
              <a:rPr lang="en-GB" sz="2400" dirty="0" smtClean="0"/>
              <a:t>…to cover the top of this cake?</a:t>
            </a:r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algn="l"/>
            <a:r>
              <a:rPr lang="en-GB" dirty="0" smtClean="0"/>
              <a:t>The problem…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1035" y="1940999"/>
            <a:ext cx="4114802" cy="35834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82909" y="2164717"/>
            <a:ext cx="4838205" cy="385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9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534" y="2241882"/>
            <a:ext cx="5169783" cy="355374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we need to know?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7829550" y="2115844"/>
            <a:ext cx="2867025" cy="3808706"/>
            <a:chOff x="5190719" y="852048"/>
            <a:chExt cx="3420210" cy="5288806"/>
          </a:xfrm>
        </p:grpSpPr>
        <p:sp>
          <p:nvSpPr>
            <p:cNvPr id="7" name="TextBox 6"/>
            <p:cNvSpPr txBox="1"/>
            <p:nvPr/>
          </p:nvSpPr>
          <p:spPr>
            <a:xfrm>
              <a:off x="5190719" y="1192048"/>
              <a:ext cx="1944333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>
                  <a:solidFill>
                    <a:schemeClr val="bg2">
                      <a:lumMod val="50000"/>
                    </a:schemeClr>
                  </a:solidFill>
                </a:rPr>
                <a:t>THINK</a:t>
              </a:r>
            </a:p>
            <a:p>
              <a:endParaRPr lang="en-GB" sz="2800" b="1" dirty="0" smtClean="0">
                <a:solidFill>
                  <a:schemeClr val="bg2">
                    <a:lumMod val="50000"/>
                  </a:schemeClr>
                </a:solidFill>
              </a:endParaRPr>
            </a:p>
            <a:p>
              <a:endParaRPr lang="en-GB" sz="2800" b="1" dirty="0" smtClean="0">
                <a:solidFill>
                  <a:schemeClr val="bg2">
                    <a:lumMod val="50000"/>
                  </a:schemeClr>
                </a:solidFill>
              </a:endParaRPr>
            </a:p>
            <a:p>
              <a:endParaRPr lang="en-GB" sz="2800" b="1" dirty="0">
                <a:solidFill>
                  <a:schemeClr val="bg2">
                    <a:lumMod val="50000"/>
                  </a:schemeClr>
                </a:solidFill>
              </a:endParaRPr>
            </a:p>
            <a:p>
              <a:r>
                <a:rPr lang="en-GB" sz="2800" b="1" dirty="0" smtClean="0">
                  <a:solidFill>
                    <a:schemeClr val="bg2">
                      <a:lumMod val="50000"/>
                    </a:schemeClr>
                  </a:solidFill>
                </a:rPr>
                <a:t>PAIR</a:t>
              </a:r>
            </a:p>
            <a:p>
              <a:endParaRPr lang="en-GB" sz="2800" b="1" dirty="0" smtClean="0">
                <a:solidFill>
                  <a:schemeClr val="bg2">
                    <a:lumMod val="50000"/>
                  </a:schemeClr>
                </a:solidFill>
              </a:endParaRPr>
            </a:p>
            <a:p>
              <a:endParaRPr lang="en-GB" sz="2800" b="1" dirty="0">
                <a:solidFill>
                  <a:schemeClr val="bg2">
                    <a:lumMod val="50000"/>
                  </a:schemeClr>
                </a:solidFill>
              </a:endParaRPr>
            </a:p>
            <a:p>
              <a:r>
                <a:rPr lang="en-GB" sz="2800" b="1" dirty="0" smtClean="0">
                  <a:solidFill>
                    <a:schemeClr val="bg2">
                      <a:lumMod val="50000"/>
                    </a:schemeClr>
                  </a:solidFill>
                </a:rPr>
                <a:t>SHARE</a:t>
              </a:r>
            </a:p>
            <a:p>
              <a:endParaRPr lang="en-GB" sz="2800" b="1" dirty="0">
                <a:solidFill>
                  <a:schemeClr val="bg2">
                    <a:lumMod val="50000"/>
                  </a:schemeClr>
                </a:solidFill>
              </a:endParaRPr>
            </a:p>
            <a:p>
              <a:endParaRPr lang="en-GB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pic>
          <p:nvPicPr>
            <p:cNvPr id="8" name="Picture 2" descr="http://t3.gstatic.com/images?q=tbn:ANd9GcT0NV03kaJek3bxNjJRHbTxIM8BR3T7gjbovwAPPTafn_XV1fs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1222" y="852048"/>
              <a:ext cx="1036205" cy="1639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://t2.gstatic.com/images?q=tbn:ANd9GcR73ODxRUGXdL4YtILnQHhBcTkMBvv4a1LEqbEW9q9HDZNam7m_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052" y="2909446"/>
              <a:ext cx="1091472" cy="966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http://t3.gstatic.com/images?q=tbn:ANd9GcSrByXKy6CcaLQoqrmdWIQqVny2avGNO8123g_Qg9mL6R1WFbr7x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5707" y="4525632"/>
              <a:ext cx="1615222" cy="1615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4448174" y="5924550"/>
            <a:ext cx="6248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Try to use mathematical words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4532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To apply prior knowledge to solve a practical problem and make informed decisions.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To think about how practical our solutions would be in a real-life situation.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Prior knowledge: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Volume of cuboid 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Area of a circle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Volume of a cylinder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Circumference of a circle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Metric </a:t>
            </a:r>
            <a:r>
              <a:rPr lang="en-GB" dirty="0"/>
              <a:t>units of measurement</a:t>
            </a:r>
            <a:endParaRPr lang="en-GB" dirty="0" smtClean="0"/>
          </a:p>
          <a:p>
            <a:pPr marL="411480" lvl="1" indent="0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Today’s objectives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023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The block of icing measures 11cm x 4cm x 2cm.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The diameter of the cake is 18cm.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The icing needs to be </a:t>
            </a:r>
            <a:r>
              <a:rPr lang="en-GB" sz="3200" b="1" dirty="0" smtClean="0"/>
              <a:t>5mm</a:t>
            </a:r>
            <a:r>
              <a:rPr lang="en-GB" sz="3200" dirty="0" smtClean="0"/>
              <a:t> thick.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Only the </a:t>
            </a:r>
            <a:r>
              <a:rPr lang="en-GB" sz="3200" b="1" dirty="0" smtClean="0"/>
              <a:t>top</a:t>
            </a:r>
            <a:r>
              <a:rPr lang="en-GB" sz="3200" dirty="0" smtClean="0"/>
              <a:t> of the cake needs to be covered.</a:t>
            </a:r>
          </a:p>
          <a:p>
            <a:pPr>
              <a:buFont typeface="Arial" pitchFamily="34" charset="0"/>
              <a:buChar char="•"/>
            </a:pPr>
            <a:endParaRPr lang="en-GB" sz="3200" dirty="0"/>
          </a:p>
          <a:p>
            <a:pPr>
              <a:buFont typeface="Arial" pitchFamily="34" charset="0"/>
              <a:buChar char="•"/>
            </a:pPr>
            <a:r>
              <a:rPr lang="en-GB" sz="4000" b="1" dirty="0" smtClean="0"/>
              <a:t>Can it be done?</a:t>
            </a:r>
            <a:endParaRPr lang="en-GB" sz="4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Need to know: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72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32330" y="2033516"/>
            <a:ext cx="10327340" cy="40926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 smtClean="0"/>
              <a:t>Swap your work with someone else and peer assess the working.</a:t>
            </a:r>
          </a:p>
          <a:p>
            <a:endParaRPr lang="en-GB" sz="3200" dirty="0"/>
          </a:p>
          <a:p>
            <a:pPr marL="0" indent="0">
              <a:buNone/>
            </a:pPr>
            <a:r>
              <a:rPr lang="en-GB" sz="3200" dirty="0" smtClean="0"/>
              <a:t>Think: 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Is it easy to follow what they’ve done?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Do you agree with their method and their solution?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Can you suggest how they can improve their work?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Peer assessment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619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30" y="2076450"/>
            <a:ext cx="10327340" cy="4781550"/>
          </a:xfrm>
        </p:spPr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GB" sz="4500" dirty="0" smtClean="0"/>
              <a:t>Volume of the icing block = length x width x height</a:t>
            </a:r>
          </a:p>
          <a:p>
            <a:pPr marL="2743200" lvl="6" indent="0">
              <a:buNone/>
            </a:pPr>
            <a:r>
              <a:rPr lang="en-GB" sz="4500" dirty="0" smtClean="0"/>
              <a:t>    </a:t>
            </a:r>
            <a:r>
              <a:rPr lang="en-GB" sz="4500" dirty="0"/>
              <a:t> </a:t>
            </a:r>
            <a:r>
              <a:rPr lang="en-GB" sz="4500" dirty="0" smtClean="0"/>
              <a:t>           = 11 x 4 x 2</a:t>
            </a:r>
          </a:p>
          <a:p>
            <a:pPr marL="2743200" lvl="6" indent="0">
              <a:buNone/>
            </a:pPr>
            <a:r>
              <a:rPr lang="en-GB" sz="4500" dirty="0" smtClean="0"/>
              <a:t>                = 88 cm</a:t>
            </a:r>
            <a:r>
              <a:rPr lang="en-GB" sz="4500" baseline="30000" dirty="0" smtClean="0"/>
              <a:t>3</a:t>
            </a:r>
          </a:p>
          <a:p>
            <a:pPr marL="2743200" lvl="6" indent="0">
              <a:buNone/>
            </a:pPr>
            <a:endParaRPr lang="en-GB" sz="4500" baseline="30000" dirty="0" smtClean="0"/>
          </a:p>
          <a:p>
            <a:pPr>
              <a:buFont typeface="Arial" pitchFamily="34" charset="0"/>
              <a:buChar char="•"/>
            </a:pPr>
            <a:r>
              <a:rPr lang="en-GB" sz="4500" dirty="0" smtClean="0"/>
              <a:t>Volume needed = Area of the top of the cake x 5mm (0.5cm) thick</a:t>
            </a:r>
          </a:p>
          <a:p>
            <a:pPr marL="411480" lvl="1" indent="0">
              <a:buNone/>
            </a:pPr>
            <a:r>
              <a:rPr lang="en-GB" sz="4300" dirty="0" smtClean="0"/>
              <a:t>                              	= </a:t>
            </a:r>
            <a:r>
              <a:rPr lang="el-GR" sz="4300" dirty="0" smtClean="0"/>
              <a:t>π</a:t>
            </a:r>
            <a:r>
              <a:rPr lang="en-GB" sz="4300" dirty="0" smtClean="0"/>
              <a:t>r²h</a:t>
            </a:r>
          </a:p>
          <a:p>
            <a:pPr marL="0" indent="0">
              <a:buNone/>
            </a:pPr>
            <a:r>
              <a:rPr lang="en-GB" sz="4500" baseline="30000" dirty="0"/>
              <a:t>	</a:t>
            </a:r>
            <a:r>
              <a:rPr lang="en-GB" sz="4500" baseline="30000" dirty="0" smtClean="0"/>
              <a:t>	</a:t>
            </a:r>
            <a:r>
              <a:rPr lang="en-GB" sz="4500" baseline="30000" dirty="0"/>
              <a:t> </a:t>
            </a:r>
            <a:r>
              <a:rPr lang="en-GB" sz="4500" dirty="0" smtClean="0"/>
              <a:t>         	= </a:t>
            </a:r>
            <a:r>
              <a:rPr lang="el-GR" sz="4500" dirty="0" smtClean="0"/>
              <a:t>π</a:t>
            </a:r>
            <a:r>
              <a:rPr lang="en-GB" sz="4500" dirty="0" smtClean="0"/>
              <a:t> x 9² x 0.5</a:t>
            </a:r>
          </a:p>
          <a:p>
            <a:pPr marL="0" indent="0">
              <a:buNone/>
            </a:pPr>
            <a:r>
              <a:rPr lang="en-GB" sz="4500" baseline="30000" dirty="0" smtClean="0"/>
              <a:t>	</a:t>
            </a:r>
            <a:r>
              <a:rPr lang="en-GB" sz="4500" baseline="30000" dirty="0"/>
              <a:t> </a:t>
            </a:r>
            <a:r>
              <a:rPr lang="en-GB" sz="4500" dirty="0" smtClean="0"/>
              <a:t>                     	= 127.23 cm³ (2 </a:t>
            </a:r>
            <a:r>
              <a:rPr lang="en-GB" sz="4500" dirty="0" err="1" smtClean="0"/>
              <a:t>d.p.</a:t>
            </a:r>
            <a:r>
              <a:rPr lang="en-GB" sz="4500" dirty="0" smtClean="0"/>
              <a:t>)</a:t>
            </a:r>
          </a:p>
          <a:p>
            <a:pPr marL="0" indent="0">
              <a:buNone/>
            </a:pPr>
            <a:r>
              <a:rPr lang="en-GB" sz="5900" dirty="0" smtClean="0"/>
              <a:t>So…not quite!</a:t>
            </a:r>
          </a:p>
          <a:p>
            <a:pPr marL="0" indent="0">
              <a:buNone/>
            </a:pPr>
            <a:endParaRPr lang="en-GB" sz="4500" dirty="0" smtClean="0"/>
          </a:p>
          <a:p>
            <a:pPr marL="2743200" lvl="6" indent="0">
              <a:buNone/>
            </a:pPr>
            <a:endParaRPr lang="en-GB" sz="2800" dirty="0"/>
          </a:p>
          <a:p>
            <a:pPr marL="2743200" lvl="6" indent="0">
              <a:buNone/>
            </a:pPr>
            <a:endParaRPr lang="en-GB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01469"/>
          </a:xfrm>
        </p:spPr>
        <p:txBody>
          <a:bodyPr/>
          <a:lstStyle/>
          <a:p>
            <a:r>
              <a:rPr lang="en-GB" dirty="0" smtClean="0"/>
              <a:t>Solution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003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454</TotalTime>
  <Words>639</Words>
  <Application>Microsoft Office PowerPoint</Application>
  <PresentationFormat>Custom</PresentationFormat>
  <Paragraphs>137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Hardcover</vt:lpstr>
      <vt:lpstr>Birthday Cake</vt:lpstr>
      <vt:lpstr>Starter</vt:lpstr>
      <vt:lpstr>Starter</vt:lpstr>
      <vt:lpstr>The problem…</vt:lpstr>
      <vt:lpstr>What do we need to know?</vt:lpstr>
      <vt:lpstr>Today’s objectives</vt:lpstr>
      <vt:lpstr>Need to know:</vt:lpstr>
      <vt:lpstr>Peer assessment</vt:lpstr>
      <vt:lpstr>Solution</vt:lpstr>
      <vt:lpstr>Talking points</vt:lpstr>
      <vt:lpstr>I decided to try and do it anyway! I rolled it out as thin as I could…</vt:lpstr>
      <vt:lpstr>…and used Smarties around the edge to cover the gaps…</vt:lpstr>
      <vt:lpstr>Need to know… </vt:lpstr>
      <vt:lpstr>Solution</vt:lpstr>
      <vt:lpstr>Finished!</vt:lpstr>
      <vt:lpstr>Today’s objectives</vt:lpstr>
      <vt:lpstr>Plenary</vt:lpstr>
      <vt:lpstr>Exam question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Alexander</dc:creator>
  <cp:lastModifiedBy>Alexander J</cp:lastModifiedBy>
  <cp:revision>33</cp:revision>
  <dcterms:created xsi:type="dcterms:W3CDTF">2015-03-09T20:57:26Z</dcterms:created>
  <dcterms:modified xsi:type="dcterms:W3CDTF">2015-08-25T10:29:39Z</dcterms:modified>
</cp:coreProperties>
</file>