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EB064AE-F1BD-4059-9E33-582AB3B13D67}" type="datetimeFigureOut">
              <a:rPr lang="en-GB" smtClean="0"/>
              <a:t>27/11/2014</a:t>
            </a:fld>
            <a:endParaRPr lang="en-GB"/>
          </a:p>
        </p:txBody>
      </p:sp>
      <p:sp>
        <p:nvSpPr>
          <p:cNvPr id="8" name="Slide Number Placeholder 7"/>
          <p:cNvSpPr>
            <a:spLocks noGrp="1"/>
          </p:cNvSpPr>
          <p:nvPr>
            <p:ph type="sldNum" sz="quarter" idx="11"/>
          </p:nvPr>
        </p:nvSpPr>
        <p:spPr/>
        <p:txBody>
          <a:bodyPr/>
          <a:lstStyle/>
          <a:p>
            <a:fld id="{D8ACC344-0EED-4AD0-8FCE-9395A316976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064AE-F1BD-4059-9E33-582AB3B13D67}"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CC344-0EED-4AD0-8FCE-9395A316976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064AE-F1BD-4059-9E33-582AB3B13D67}" type="datetimeFigureOut">
              <a:rPr lang="en-GB" smtClean="0"/>
              <a:t>27/11/2014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ACC344-0EED-4AD0-8FCE-9395A316976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EB064AE-F1BD-4059-9E33-582AB3B13D67}" type="datetimeFigureOut">
              <a:rPr lang="en-GB" smtClean="0"/>
              <a:t>27/11/2014</a:t>
            </a:fld>
            <a:endParaRPr lang="en-GB"/>
          </a:p>
        </p:txBody>
      </p:sp>
      <p:sp>
        <p:nvSpPr>
          <p:cNvPr id="10" name="Slide Number Placeholder 9"/>
          <p:cNvSpPr>
            <a:spLocks noGrp="1"/>
          </p:cNvSpPr>
          <p:nvPr>
            <p:ph type="sldNum" sz="quarter" idx="15"/>
          </p:nvPr>
        </p:nvSpPr>
        <p:spPr/>
        <p:txBody>
          <a:bodyPr/>
          <a:lstStyle/>
          <a:p>
            <a:fld id="{D8ACC344-0EED-4AD0-8FCE-9395A3169762}" type="slidenum">
              <a:rPr lang="en-GB" smtClean="0"/>
              <a:t>‹#›</a:t>
            </a:fld>
            <a:endParaRPr lang="en-GB"/>
          </a:p>
        </p:txBody>
      </p:sp>
      <p:sp>
        <p:nvSpPr>
          <p:cNvPr id="11" name="Footer Placeholder 10"/>
          <p:cNvSpPr>
            <a:spLocks noGrp="1"/>
          </p:cNvSpPr>
          <p:nvPr>
            <p:ph type="ftr" sz="quarter" idx="16"/>
          </p:nvPr>
        </p:nvSpPr>
        <p:spPr/>
        <p:txBody>
          <a:bodyPr/>
          <a:lstStyle/>
          <a:p>
            <a:endParaRPr lang="en-GB"/>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EB064AE-F1BD-4059-9E33-582AB3B13D67}" type="datetimeFigureOut">
              <a:rPr lang="en-GB" smtClean="0"/>
              <a:t>27/11/2014</a:t>
            </a:fld>
            <a:endParaRPr lang="en-GB"/>
          </a:p>
        </p:txBody>
      </p:sp>
      <p:sp>
        <p:nvSpPr>
          <p:cNvPr id="8" name="Slide Number Placeholder 7"/>
          <p:cNvSpPr>
            <a:spLocks noGrp="1"/>
          </p:cNvSpPr>
          <p:nvPr>
            <p:ph type="sldNum" sz="quarter" idx="11"/>
          </p:nvPr>
        </p:nvSpPr>
        <p:spPr/>
        <p:txBody>
          <a:bodyPr/>
          <a:lstStyle/>
          <a:p>
            <a:fld id="{D8ACC344-0EED-4AD0-8FCE-9395A316976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6EB064AE-F1BD-4059-9E33-582AB3B13D67}" type="datetimeFigureOut">
              <a:rPr lang="en-GB" smtClean="0"/>
              <a:t>27/11/2014</a:t>
            </a:fld>
            <a:endParaRPr lang="en-GB"/>
          </a:p>
        </p:txBody>
      </p:sp>
      <p:sp>
        <p:nvSpPr>
          <p:cNvPr id="10" name="Slide Number Placeholder 9"/>
          <p:cNvSpPr>
            <a:spLocks noGrp="1"/>
          </p:cNvSpPr>
          <p:nvPr>
            <p:ph type="sldNum" sz="quarter" idx="11"/>
          </p:nvPr>
        </p:nvSpPr>
        <p:spPr/>
        <p:txBody>
          <a:bodyPr/>
          <a:lstStyle/>
          <a:p>
            <a:fld id="{D8ACC344-0EED-4AD0-8FCE-9395A3169762}" type="slidenum">
              <a:rPr lang="en-GB" smtClean="0"/>
              <a:t>‹#›</a:t>
            </a:fld>
            <a:endParaRPr lang="en-GB"/>
          </a:p>
        </p:txBody>
      </p:sp>
      <p:sp>
        <p:nvSpPr>
          <p:cNvPr id="11" name="Footer Placeholder 10"/>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6EB064AE-F1BD-4059-9E33-582AB3B13D67}" type="datetimeFigureOut">
              <a:rPr lang="en-GB" smtClean="0"/>
              <a:t>27/11/2014</a:t>
            </a:fld>
            <a:endParaRPr lang="en-GB"/>
          </a:p>
        </p:txBody>
      </p:sp>
      <p:sp>
        <p:nvSpPr>
          <p:cNvPr id="11" name="Slide Number Placeholder 10"/>
          <p:cNvSpPr>
            <a:spLocks noGrp="1"/>
          </p:cNvSpPr>
          <p:nvPr>
            <p:ph type="sldNum" sz="quarter" idx="11"/>
          </p:nvPr>
        </p:nvSpPr>
        <p:spPr/>
        <p:txBody>
          <a:bodyPr/>
          <a:lstStyle/>
          <a:p>
            <a:fld id="{D8ACC344-0EED-4AD0-8FCE-9395A3169762}" type="slidenum">
              <a:rPr lang="en-GB" smtClean="0"/>
              <a:t>‹#›</a:t>
            </a:fld>
            <a:endParaRPr lang="en-GB"/>
          </a:p>
        </p:txBody>
      </p:sp>
      <p:sp>
        <p:nvSpPr>
          <p:cNvPr id="12" name="Footer Placeholder 11"/>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6EB064AE-F1BD-4059-9E33-582AB3B13D67}" type="datetimeFigureOut">
              <a:rPr lang="en-GB" smtClean="0"/>
              <a:t>27/11/2014</a:t>
            </a:fld>
            <a:endParaRPr lang="en-GB"/>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D8ACC344-0EED-4AD0-8FCE-9395A3169762}" type="slidenum">
              <a:rPr lang="en-GB" smtClean="0"/>
              <a:t>‹#›</a:t>
            </a:fld>
            <a:endParaRPr lang="en-GB"/>
          </a:p>
        </p:txBody>
      </p:sp>
      <p:sp>
        <p:nvSpPr>
          <p:cNvPr id="6" name="Footer Placeholder 5"/>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064AE-F1BD-4059-9E33-582AB3B13D67}" type="datetimeFigureOut">
              <a:rPr lang="en-GB" smtClean="0"/>
              <a:t>27/11/2014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ACC344-0EED-4AD0-8FCE-9395A316976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EB064AE-F1BD-4059-9E33-582AB3B13D67}" type="datetimeFigureOut">
              <a:rPr lang="en-GB" smtClean="0"/>
              <a:t>27/11/2014</a:t>
            </a:fld>
            <a:endParaRPr lang="en-GB"/>
          </a:p>
        </p:txBody>
      </p:sp>
      <p:sp>
        <p:nvSpPr>
          <p:cNvPr id="9" name="Slide Number Placeholder 8"/>
          <p:cNvSpPr>
            <a:spLocks noGrp="1"/>
          </p:cNvSpPr>
          <p:nvPr>
            <p:ph type="sldNum" sz="quarter" idx="11"/>
          </p:nvPr>
        </p:nvSpPr>
        <p:spPr/>
        <p:txBody>
          <a:bodyPr/>
          <a:lstStyle/>
          <a:p>
            <a:fld id="{D8ACC344-0EED-4AD0-8FCE-9395A3169762}"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EB064AE-F1BD-4059-9E33-582AB3B13D67}" type="datetimeFigureOut">
              <a:rPr lang="en-GB" smtClean="0"/>
              <a:t>27/11/2014</a:t>
            </a:fld>
            <a:endParaRPr lang="en-GB"/>
          </a:p>
        </p:txBody>
      </p:sp>
      <p:sp>
        <p:nvSpPr>
          <p:cNvPr id="9" name="Slide Number Placeholder 8"/>
          <p:cNvSpPr>
            <a:spLocks noGrp="1"/>
          </p:cNvSpPr>
          <p:nvPr>
            <p:ph type="sldNum" sz="quarter" idx="11"/>
          </p:nvPr>
        </p:nvSpPr>
        <p:spPr/>
        <p:txBody>
          <a:bodyPr/>
          <a:lstStyle/>
          <a:p>
            <a:fld id="{D8ACC344-0EED-4AD0-8FCE-9395A3169762}"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EB064AE-F1BD-4059-9E33-582AB3B13D67}" type="datetimeFigureOut">
              <a:rPr lang="en-GB" smtClean="0"/>
              <a:t>27/11/2014</a:t>
            </a:fld>
            <a:endParaRPr lang="en-GB"/>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GB"/>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8ACC344-0EED-4AD0-8FCE-9395A3169762}"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iplayer/episode/b03xlch7/panorama-hungry-britai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elegraph.co.uk/foodanddrink/10517718/Food-banks-the-unpalatable-truth.html" TargetMode="External"/><Relationship Id="rId2" Type="http://schemas.openxmlformats.org/officeDocument/2006/relationships/hyperlink" Target="http://www.bbc.co.uk/democracylive/house-of-commons-25431723" TargetMode="External"/><Relationship Id="rId1" Type="http://schemas.openxmlformats.org/officeDocument/2006/relationships/slideLayout" Target="../slideLayouts/slideLayout2.xml"/><Relationship Id="rId5" Type="http://schemas.openxmlformats.org/officeDocument/2006/relationships/hyperlink" Target="http://www.theguardian.com/society/2012/jul/18/food-banks-on-hand-outs" TargetMode="External"/><Relationship Id="rId4" Type="http://schemas.openxmlformats.org/officeDocument/2006/relationships/hyperlink" Target="http://www.trusselltrust.org/foodbank-figures-top-90000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88640"/>
            <a:ext cx="6172199" cy="2251579"/>
          </a:xfrm>
        </p:spPr>
        <p:txBody>
          <a:bodyPr/>
          <a:lstStyle/>
          <a:p>
            <a:pPr algn="ctr"/>
            <a:r>
              <a:rPr lang="en-GB" dirty="0" smtClean="0"/>
              <a:t>Group discussion</a:t>
            </a:r>
            <a:endParaRPr lang="en-GB" dirty="0"/>
          </a:p>
        </p:txBody>
      </p:sp>
      <p:sp>
        <p:nvSpPr>
          <p:cNvPr id="3" name="Subtitle 2"/>
          <p:cNvSpPr>
            <a:spLocks noGrp="1"/>
          </p:cNvSpPr>
          <p:nvPr>
            <p:ph type="subTitle" idx="1"/>
          </p:nvPr>
        </p:nvSpPr>
        <p:spPr>
          <a:xfrm>
            <a:off x="1403648" y="2564904"/>
            <a:ext cx="6192688" cy="720080"/>
          </a:xfrm>
        </p:spPr>
        <p:txBody>
          <a:bodyPr>
            <a:noAutofit/>
          </a:bodyPr>
          <a:lstStyle/>
          <a:p>
            <a:r>
              <a:rPr lang="en-GB" sz="3200" dirty="0" smtClean="0"/>
              <a:t>Food banks – problem or solution?</a:t>
            </a:r>
            <a:endParaRPr lang="en-GB" sz="3200" dirty="0"/>
          </a:p>
        </p:txBody>
      </p:sp>
      <p:pic>
        <p:nvPicPr>
          <p:cNvPr id="1026" name="Picture 2" descr="http://news.bbcimg.co.uk/media/images/73131000/jpg/_73131349_731008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4419600" cy="248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96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555776" y="4365104"/>
            <a:ext cx="4224528" cy="1152128"/>
          </a:xfrm>
        </p:spPr>
        <p:txBody>
          <a:bodyPr/>
          <a:lstStyle/>
          <a:p>
            <a:pPr marL="0" indent="0" algn="ctr">
              <a:buNone/>
            </a:pPr>
            <a:r>
              <a:rPr lang="en-GB" dirty="0" smtClean="0"/>
              <a:t>Additional research done at home will give you more ideas to use during the discussion</a:t>
            </a:r>
            <a:endParaRPr lang="en-GB" dirty="0"/>
          </a:p>
        </p:txBody>
      </p:sp>
      <p:sp>
        <p:nvSpPr>
          <p:cNvPr id="3" name="Title 2"/>
          <p:cNvSpPr>
            <a:spLocks noGrp="1"/>
          </p:cNvSpPr>
          <p:nvPr>
            <p:ph type="title"/>
          </p:nvPr>
        </p:nvSpPr>
        <p:spPr>
          <a:xfrm>
            <a:off x="971600" y="260648"/>
            <a:ext cx="6696744" cy="1979466"/>
          </a:xfrm>
        </p:spPr>
        <p:txBody>
          <a:bodyPr>
            <a:normAutofit fontScale="90000"/>
          </a:bodyPr>
          <a:lstStyle/>
          <a:p>
            <a:pPr algn="ctr"/>
            <a:r>
              <a:rPr lang="en-GB" sz="2000" dirty="0" smtClean="0"/>
              <a:t>You will be taking part in a discussion about food banks </a:t>
            </a:r>
            <a:br>
              <a:rPr lang="en-GB" sz="2000" dirty="0" smtClean="0"/>
            </a:br>
            <a:r>
              <a:rPr lang="en-GB" sz="2000" dirty="0"/>
              <a:t/>
            </a:r>
            <a:br>
              <a:rPr lang="en-GB" sz="2000" dirty="0"/>
            </a:br>
            <a:r>
              <a:rPr lang="en-GB" sz="2000" dirty="0" smtClean="0"/>
              <a:t>you will be given a role to play in the discussion</a:t>
            </a:r>
            <a:br>
              <a:rPr lang="en-GB" sz="2000" dirty="0" smtClean="0"/>
            </a:br>
            <a:r>
              <a:rPr lang="en-GB" sz="2000" dirty="0"/>
              <a:t/>
            </a:r>
            <a:br>
              <a:rPr lang="en-GB" sz="2000" dirty="0"/>
            </a:br>
            <a:r>
              <a:rPr lang="en-GB" sz="2000" dirty="0" smtClean="0"/>
              <a:t>you will watch a video and read an article that will help you to gather information and evidence for the discussion</a:t>
            </a:r>
            <a:br>
              <a:rPr lang="en-GB" sz="2000" dirty="0" smtClean="0"/>
            </a:br>
            <a:r>
              <a:rPr lang="en-GB" sz="2000" dirty="0"/>
              <a:t/>
            </a:r>
            <a:br>
              <a:rPr lang="en-GB" sz="2000" dirty="0"/>
            </a:br>
            <a:r>
              <a:rPr lang="en-GB" sz="2000" dirty="0" smtClean="0"/>
              <a:t>after the discussion you will evaluate your performance and level yourself</a:t>
            </a:r>
            <a:r>
              <a:rPr lang="en-GB" dirty="0"/>
              <a:t/>
            </a:r>
            <a:br>
              <a:rPr lang="en-GB" dirty="0"/>
            </a:br>
            <a:r>
              <a:rPr lang="en-GB" dirty="0" smtClean="0"/>
              <a:t/>
            </a:r>
            <a:br>
              <a:rPr lang="en-GB" dirty="0" smtClean="0"/>
            </a:br>
            <a:endParaRPr lang="en-GB" dirty="0"/>
          </a:p>
        </p:txBody>
      </p:sp>
      <p:pic>
        <p:nvPicPr>
          <p:cNvPr id="2050" name="Picture 2" descr="http://www.jagranjosh.com/imported/images/E/Articles/G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221088"/>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82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a.collegeonline.org/cms/note-ta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484784"/>
            <a:ext cx="1800200" cy="1191682"/>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3"/>
          </p:nvPr>
        </p:nvSpPr>
        <p:spPr>
          <a:xfrm>
            <a:off x="179512" y="2348880"/>
            <a:ext cx="8280920" cy="3886200"/>
          </a:xfrm>
        </p:spPr>
        <p:txBody>
          <a:bodyPr>
            <a:normAutofit lnSpcReduction="10000"/>
          </a:bodyPr>
          <a:lstStyle/>
          <a:p>
            <a:pPr marL="0" indent="0">
              <a:buNone/>
            </a:pPr>
            <a:r>
              <a:rPr lang="en-GB" dirty="0" smtClean="0"/>
              <a:t>Roles:</a:t>
            </a:r>
          </a:p>
          <a:p>
            <a:r>
              <a:rPr lang="en-GB" dirty="0" smtClean="0"/>
              <a:t>Edwina Curry – against food banks as she thinks they are abused by people and avoid tackling the ‘real’ reasons for food poverty.</a:t>
            </a:r>
          </a:p>
          <a:p>
            <a:pPr marL="0" indent="0">
              <a:buNone/>
            </a:pPr>
            <a:endParaRPr lang="en-GB" dirty="0" smtClean="0"/>
          </a:p>
          <a:p>
            <a:r>
              <a:rPr lang="en-GB" dirty="0" err="1" smtClean="0"/>
              <a:t>Darragh</a:t>
            </a:r>
            <a:r>
              <a:rPr lang="en-GB" dirty="0" smtClean="0"/>
              <a:t> </a:t>
            </a:r>
            <a:r>
              <a:rPr lang="en-GB" dirty="0" err="1" smtClean="0"/>
              <a:t>MacIntyre</a:t>
            </a:r>
            <a:r>
              <a:rPr lang="en-GB" dirty="0" smtClean="0"/>
              <a:t> – presenter of the how and leader of the discussion – you will need to be aware of ALL sides of the argument and come up with questions that you can ask to each person during the discussion.</a:t>
            </a:r>
          </a:p>
          <a:p>
            <a:r>
              <a:rPr lang="en-GB" dirty="0" smtClean="0"/>
              <a:t>Steve Hudson – you are a food bank user and if the food bank wasn’t available you would starve</a:t>
            </a:r>
          </a:p>
          <a:p>
            <a:pPr marL="0" indent="0">
              <a:buNone/>
            </a:pPr>
            <a:endParaRPr lang="en-GB" dirty="0" smtClean="0"/>
          </a:p>
          <a:p>
            <a:r>
              <a:rPr lang="en-GB" dirty="0" smtClean="0"/>
              <a:t>Chris Mould – you are the chairman of the </a:t>
            </a:r>
            <a:r>
              <a:rPr lang="en-GB" dirty="0" err="1" smtClean="0"/>
              <a:t>Trussell</a:t>
            </a:r>
            <a:r>
              <a:rPr lang="en-GB" dirty="0" smtClean="0"/>
              <a:t> Trust, which runs food banks all over the country. You feel that there are many people in need and that although there may be greater social issues that affect food poverty, allowing people to starve is not an option. </a:t>
            </a:r>
            <a:endParaRPr lang="en-GB" dirty="0"/>
          </a:p>
        </p:txBody>
      </p:sp>
      <p:sp>
        <p:nvSpPr>
          <p:cNvPr id="3" name="Title 2"/>
          <p:cNvSpPr>
            <a:spLocks noGrp="1"/>
          </p:cNvSpPr>
          <p:nvPr>
            <p:ph type="title"/>
          </p:nvPr>
        </p:nvSpPr>
        <p:spPr>
          <a:xfrm>
            <a:off x="251520" y="188640"/>
            <a:ext cx="7560840" cy="1979466"/>
          </a:xfrm>
        </p:spPr>
        <p:txBody>
          <a:bodyPr>
            <a:normAutofit/>
          </a:bodyPr>
          <a:lstStyle/>
          <a:p>
            <a:pPr algn="ctr"/>
            <a:r>
              <a:rPr lang="en-GB" dirty="0" smtClean="0"/>
              <a:t>Your teacher will now hand out your ‘role sheet’. </a:t>
            </a:r>
            <a:br>
              <a:rPr lang="en-GB" dirty="0" smtClean="0"/>
            </a:br>
            <a:r>
              <a:rPr lang="en-GB" dirty="0"/>
              <a:t/>
            </a:r>
            <a:br>
              <a:rPr lang="en-GB" dirty="0"/>
            </a:br>
            <a:r>
              <a:rPr lang="en-GB" dirty="0" smtClean="0"/>
              <a:t>As you watch the video, use the sheet to note down points and ideas that you can use during the discussion.</a:t>
            </a:r>
            <a:endParaRPr lang="en-GB" dirty="0"/>
          </a:p>
        </p:txBody>
      </p:sp>
      <p:sp>
        <p:nvSpPr>
          <p:cNvPr id="4" name="Rectangle 3"/>
          <p:cNvSpPr/>
          <p:nvPr/>
        </p:nvSpPr>
        <p:spPr>
          <a:xfrm>
            <a:off x="899592" y="6390620"/>
            <a:ext cx="7848872" cy="369332"/>
          </a:xfrm>
          <a:prstGeom prst="rect">
            <a:avLst/>
          </a:prstGeom>
        </p:spPr>
        <p:txBody>
          <a:bodyPr wrap="square">
            <a:spAutoFit/>
          </a:bodyPr>
          <a:lstStyle/>
          <a:p>
            <a:r>
              <a:rPr lang="en-GB" dirty="0" smtClean="0">
                <a:hlinkClick r:id="rId3"/>
              </a:rPr>
              <a:t>http://www.bbc.co.uk/iplayer/episode/b03xlch7/panorama-hungry-britain</a:t>
            </a:r>
            <a:endParaRPr lang="en-GB" dirty="0"/>
          </a:p>
        </p:txBody>
      </p:sp>
    </p:spTree>
    <p:extLst>
      <p:ext uri="{BB962C8B-B14F-4D97-AF65-F5344CB8AC3E}">
        <p14:creationId xmlns:p14="http://schemas.microsoft.com/office/powerpoint/2010/main" val="40115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116632"/>
            <a:ext cx="8784976" cy="1979466"/>
          </a:xfrm>
        </p:spPr>
        <p:txBody>
          <a:bodyPr/>
          <a:lstStyle/>
          <a:p>
            <a:pPr algn="ctr"/>
            <a:r>
              <a:rPr lang="en-GB" dirty="0" smtClean="0"/>
              <a:t>Additional sources of information</a:t>
            </a:r>
            <a:br>
              <a:rPr lang="en-GB" dirty="0" smtClean="0"/>
            </a:br>
            <a:r>
              <a:rPr lang="en-GB" dirty="0" smtClean="0"/>
              <a:t>your teacher will look at one of these with you and then you can look at another for homework</a:t>
            </a:r>
            <a:endParaRPr lang="en-GB" dirty="0"/>
          </a:p>
        </p:txBody>
      </p:sp>
      <p:sp>
        <p:nvSpPr>
          <p:cNvPr id="5" name="Content Placeholder 1"/>
          <p:cNvSpPr>
            <a:spLocks noGrp="1"/>
          </p:cNvSpPr>
          <p:nvPr>
            <p:ph sz="quarter" idx="13"/>
          </p:nvPr>
        </p:nvSpPr>
        <p:spPr>
          <a:xfrm>
            <a:off x="107504" y="1628800"/>
            <a:ext cx="8568952" cy="504056"/>
          </a:xfrm>
        </p:spPr>
        <p:txBody>
          <a:bodyPr/>
          <a:lstStyle/>
          <a:p>
            <a:pPr marL="0" indent="0" algn="ctr">
              <a:buNone/>
            </a:pPr>
            <a:r>
              <a:rPr lang="en-GB" dirty="0">
                <a:hlinkClick r:id="rId2"/>
              </a:rPr>
              <a:t>http://www.bbc.co.uk/democracylive/house-of-commons-25431723</a:t>
            </a:r>
            <a:endParaRPr lang="en-GB" dirty="0"/>
          </a:p>
        </p:txBody>
      </p:sp>
      <p:sp>
        <p:nvSpPr>
          <p:cNvPr id="6" name="Content Placeholder 1"/>
          <p:cNvSpPr txBox="1">
            <a:spLocks/>
          </p:cNvSpPr>
          <p:nvPr/>
        </p:nvSpPr>
        <p:spPr>
          <a:xfrm>
            <a:off x="2397460" y="1268760"/>
            <a:ext cx="4224528" cy="50405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Font typeface="Arial" pitchFamily="34" charset="0"/>
              <a:buNone/>
            </a:pPr>
            <a:r>
              <a:rPr lang="en-GB" dirty="0" smtClean="0"/>
              <a:t>Debate from the House of Commons </a:t>
            </a:r>
            <a:endParaRPr lang="en-GB" dirty="0"/>
          </a:p>
        </p:txBody>
      </p:sp>
      <p:sp>
        <p:nvSpPr>
          <p:cNvPr id="7" name="Rectangle 6"/>
          <p:cNvSpPr/>
          <p:nvPr/>
        </p:nvSpPr>
        <p:spPr>
          <a:xfrm>
            <a:off x="107504" y="2708920"/>
            <a:ext cx="9217024" cy="369332"/>
          </a:xfrm>
          <a:prstGeom prst="rect">
            <a:avLst/>
          </a:prstGeom>
        </p:spPr>
        <p:txBody>
          <a:bodyPr wrap="square">
            <a:spAutoFit/>
          </a:bodyPr>
          <a:lstStyle/>
          <a:p>
            <a:r>
              <a:rPr lang="en-GB" dirty="0" smtClean="0">
                <a:hlinkClick r:id="rId3"/>
              </a:rPr>
              <a:t>http://www.telegraph.co.uk/foodanddrink/10517718/Food-banks-the-unpalatable-truth.html</a:t>
            </a:r>
            <a:endParaRPr lang="en-GB" dirty="0"/>
          </a:p>
        </p:txBody>
      </p:sp>
      <p:sp>
        <p:nvSpPr>
          <p:cNvPr id="8" name="Content Placeholder 1"/>
          <p:cNvSpPr txBox="1">
            <a:spLocks/>
          </p:cNvSpPr>
          <p:nvPr/>
        </p:nvSpPr>
        <p:spPr>
          <a:xfrm>
            <a:off x="2511699" y="2204864"/>
            <a:ext cx="4224528" cy="50405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None/>
            </a:pPr>
            <a:r>
              <a:rPr lang="en-GB" dirty="0" smtClean="0"/>
              <a:t>‘Food </a:t>
            </a:r>
            <a:r>
              <a:rPr lang="en-GB" dirty="0"/>
              <a:t>banks: the unpalatable </a:t>
            </a:r>
            <a:r>
              <a:rPr lang="en-GB" dirty="0" smtClean="0"/>
              <a:t>truth’</a:t>
            </a:r>
            <a:endParaRPr lang="en-GB" dirty="0"/>
          </a:p>
          <a:p>
            <a:pPr marL="0" indent="0" algn="ctr">
              <a:buFont typeface="Arial" pitchFamily="34" charset="0"/>
              <a:buNone/>
            </a:pPr>
            <a:endParaRPr lang="en-GB" dirty="0"/>
          </a:p>
        </p:txBody>
      </p:sp>
      <p:sp>
        <p:nvSpPr>
          <p:cNvPr id="9" name="Rectangle 8">
            <a:hlinkClick r:id="rId4"/>
          </p:cNvPr>
          <p:cNvSpPr/>
          <p:nvPr/>
        </p:nvSpPr>
        <p:spPr>
          <a:xfrm>
            <a:off x="527885" y="3933056"/>
            <a:ext cx="7704856" cy="369332"/>
          </a:xfrm>
          <a:prstGeom prst="rect">
            <a:avLst/>
          </a:prstGeom>
        </p:spPr>
        <p:txBody>
          <a:bodyPr wrap="square">
            <a:spAutoFit/>
          </a:bodyPr>
          <a:lstStyle/>
          <a:p>
            <a:pPr algn="ctr"/>
            <a:r>
              <a:rPr lang="en-GB" dirty="0" smtClean="0">
                <a:hlinkClick r:id="rId4"/>
              </a:rPr>
              <a:t>http://www.trusselltrust.org/foodbank-figures-top-900000</a:t>
            </a:r>
            <a:endParaRPr lang="en-GB" dirty="0"/>
          </a:p>
        </p:txBody>
      </p:sp>
      <p:sp>
        <p:nvSpPr>
          <p:cNvPr id="10" name="Content Placeholder 1"/>
          <p:cNvSpPr txBox="1">
            <a:spLocks/>
          </p:cNvSpPr>
          <p:nvPr/>
        </p:nvSpPr>
        <p:spPr>
          <a:xfrm>
            <a:off x="2599973" y="3613666"/>
            <a:ext cx="4224528" cy="50405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buNone/>
            </a:pPr>
            <a:r>
              <a:rPr lang="en-GB" dirty="0" err="1" smtClean="0"/>
              <a:t>Trussell</a:t>
            </a:r>
            <a:r>
              <a:rPr lang="en-GB" dirty="0" smtClean="0"/>
              <a:t> Trust Leaflet</a:t>
            </a:r>
            <a:endParaRPr lang="en-GB" dirty="0"/>
          </a:p>
          <a:p>
            <a:pPr marL="0" indent="0" algn="ctr">
              <a:buFont typeface="Arial" pitchFamily="34" charset="0"/>
              <a:buNone/>
            </a:pPr>
            <a:endParaRPr lang="en-GB" dirty="0"/>
          </a:p>
        </p:txBody>
      </p:sp>
      <p:sp>
        <p:nvSpPr>
          <p:cNvPr id="11" name="Rectangle 10"/>
          <p:cNvSpPr/>
          <p:nvPr/>
        </p:nvSpPr>
        <p:spPr>
          <a:xfrm>
            <a:off x="2876905" y="4832285"/>
            <a:ext cx="3265638" cy="646331"/>
          </a:xfrm>
          <a:prstGeom prst="rect">
            <a:avLst/>
          </a:prstGeom>
        </p:spPr>
        <p:txBody>
          <a:bodyPr wrap="none">
            <a:spAutoFit/>
          </a:bodyPr>
          <a:lstStyle/>
          <a:p>
            <a:r>
              <a:rPr lang="en-GB" i="1" dirty="0" smtClean="0"/>
              <a:t>‘Food </a:t>
            </a:r>
            <a:r>
              <a:rPr lang="en-GB" i="1" dirty="0"/>
              <a:t>banks: a life on </a:t>
            </a:r>
            <a:r>
              <a:rPr lang="en-GB" i="1" dirty="0" err="1" smtClean="0"/>
              <a:t>handouts’</a:t>
            </a:r>
            <a:endParaRPr lang="en-GB" i="1" dirty="0" smtClean="0"/>
          </a:p>
          <a:p>
            <a:endParaRPr lang="en-GB" dirty="0"/>
          </a:p>
        </p:txBody>
      </p:sp>
      <p:sp>
        <p:nvSpPr>
          <p:cNvPr id="12" name="Rectangle 11"/>
          <p:cNvSpPr/>
          <p:nvPr/>
        </p:nvSpPr>
        <p:spPr>
          <a:xfrm>
            <a:off x="179512" y="5160303"/>
            <a:ext cx="8352928" cy="369332"/>
          </a:xfrm>
          <a:prstGeom prst="rect">
            <a:avLst/>
          </a:prstGeom>
        </p:spPr>
        <p:txBody>
          <a:bodyPr wrap="square">
            <a:spAutoFit/>
          </a:bodyPr>
          <a:lstStyle/>
          <a:p>
            <a:pPr algn="ctr"/>
            <a:r>
              <a:rPr lang="en-GB" dirty="0" smtClean="0">
                <a:hlinkClick r:id="rId5"/>
              </a:rPr>
              <a:t>http://www.theguardian.com/society/2012/jul/18/food-banks-on-hand-outs</a:t>
            </a:r>
            <a:endParaRPr lang="en-GB" dirty="0"/>
          </a:p>
        </p:txBody>
      </p:sp>
      <p:sp>
        <p:nvSpPr>
          <p:cNvPr id="13" name="Rectangle 12"/>
          <p:cNvSpPr/>
          <p:nvPr/>
        </p:nvSpPr>
        <p:spPr>
          <a:xfrm>
            <a:off x="323528" y="6021288"/>
            <a:ext cx="8670963" cy="923330"/>
          </a:xfrm>
          <a:prstGeom prst="rect">
            <a:avLst/>
          </a:prstGeom>
        </p:spPr>
        <p:txBody>
          <a:bodyPr wrap="none">
            <a:spAutoFit/>
          </a:bodyPr>
          <a:lstStyle/>
          <a:p>
            <a:pPr algn="ctr"/>
            <a:r>
              <a:rPr lang="en-GB" i="1" dirty="0" smtClean="0"/>
              <a:t>The more information you obtain, the more significant contributions you will be able to </a:t>
            </a:r>
          </a:p>
          <a:p>
            <a:pPr algn="ctr"/>
            <a:r>
              <a:rPr lang="en-GB" i="1" dirty="0" smtClean="0"/>
              <a:t>make to the discussion.</a:t>
            </a:r>
          </a:p>
          <a:p>
            <a:endParaRPr lang="en-GB" dirty="0"/>
          </a:p>
        </p:txBody>
      </p:sp>
    </p:spTree>
    <p:extLst>
      <p:ext uri="{BB962C8B-B14F-4D97-AF65-F5344CB8AC3E}">
        <p14:creationId xmlns:p14="http://schemas.microsoft.com/office/powerpoint/2010/main" val="421476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7504" y="476672"/>
            <a:ext cx="4224528" cy="1584176"/>
          </a:xfrm>
        </p:spPr>
        <p:txBody>
          <a:bodyPr/>
          <a:lstStyle/>
          <a:p>
            <a:r>
              <a:rPr lang="en-GB" dirty="0" smtClean="0"/>
              <a:t>Look carefully at the level descriptors so that you know what you need to do to obtain your target level</a:t>
            </a:r>
          </a:p>
          <a:p>
            <a:r>
              <a:rPr lang="en-GB" dirty="0" smtClean="0"/>
              <a:t>Ensure you have thorough notes that will support you during your discussion</a:t>
            </a:r>
            <a:endParaRPr lang="en-GB" dirty="0"/>
          </a:p>
        </p:txBody>
      </p:sp>
      <p:sp>
        <p:nvSpPr>
          <p:cNvPr id="3" name="Title 2"/>
          <p:cNvSpPr>
            <a:spLocks noGrp="1"/>
          </p:cNvSpPr>
          <p:nvPr>
            <p:ph type="title"/>
          </p:nvPr>
        </p:nvSpPr>
        <p:spPr>
          <a:xfrm>
            <a:off x="107504" y="7392"/>
            <a:ext cx="9145016" cy="541288"/>
          </a:xfrm>
        </p:spPr>
        <p:txBody>
          <a:bodyPr/>
          <a:lstStyle/>
          <a:p>
            <a:r>
              <a:rPr lang="en-GB" dirty="0" smtClean="0"/>
              <a:t>Before the discussion</a:t>
            </a:r>
            <a:endParaRPr lang="en-GB" dirty="0"/>
          </a:p>
        </p:txBody>
      </p:sp>
      <p:sp>
        <p:nvSpPr>
          <p:cNvPr id="4" name="Title 2"/>
          <p:cNvSpPr txBox="1">
            <a:spLocks/>
          </p:cNvSpPr>
          <p:nvPr/>
        </p:nvSpPr>
        <p:spPr>
          <a:xfrm>
            <a:off x="107504" y="2132856"/>
            <a:ext cx="9145016" cy="541288"/>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During the discussion</a:t>
            </a:r>
          </a:p>
          <a:p>
            <a:endParaRPr lang="en-GB" dirty="0"/>
          </a:p>
        </p:txBody>
      </p:sp>
      <p:sp>
        <p:nvSpPr>
          <p:cNvPr id="5" name="Content Placeholder 1"/>
          <p:cNvSpPr txBox="1">
            <a:spLocks/>
          </p:cNvSpPr>
          <p:nvPr/>
        </p:nvSpPr>
        <p:spPr>
          <a:xfrm>
            <a:off x="242805" y="2492896"/>
            <a:ext cx="4224528" cy="115212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GB" dirty="0" smtClean="0"/>
              <a:t>Listen to others</a:t>
            </a:r>
          </a:p>
          <a:p>
            <a:r>
              <a:rPr lang="en-GB" dirty="0" smtClean="0"/>
              <a:t>Stay in role</a:t>
            </a:r>
          </a:p>
          <a:p>
            <a:r>
              <a:rPr lang="en-GB" dirty="0" smtClean="0"/>
              <a:t>Use the notes you have made</a:t>
            </a:r>
            <a:endParaRPr lang="en-GB" dirty="0"/>
          </a:p>
        </p:txBody>
      </p:sp>
      <p:sp>
        <p:nvSpPr>
          <p:cNvPr id="6" name="Title 2"/>
          <p:cNvSpPr txBox="1">
            <a:spLocks/>
          </p:cNvSpPr>
          <p:nvPr/>
        </p:nvSpPr>
        <p:spPr>
          <a:xfrm>
            <a:off x="208608" y="3645024"/>
            <a:ext cx="9145016" cy="541288"/>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After the discussion</a:t>
            </a:r>
          </a:p>
          <a:p>
            <a:endParaRPr lang="en-GB" dirty="0" smtClean="0"/>
          </a:p>
          <a:p>
            <a:endParaRPr lang="en-GB" dirty="0"/>
          </a:p>
        </p:txBody>
      </p:sp>
      <p:sp>
        <p:nvSpPr>
          <p:cNvPr id="7" name="Content Placeholder 1"/>
          <p:cNvSpPr txBox="1">
            <a:spLocks/>
          </p:cNvSpPr>
          <p:nvPr/>
        </p:nvSpPr>
        <p:spPr>
          <a:xfrm>
            <a:off x="323528" y="4077072"/>
            <a:ext cx="4224528" cy="115212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GB" dirty="0" smtClean="0"/>
              <a:t>Discuss the group’s performance by talking through the level descriptors</a:t>
            </a:r>
          </a:p>
          <a:p>
            <a:r>
              <a:rPr lang="en-GB" dirty="0" smtClean="0"/>
              <a:t>Suggest what you thought other members of the group did well</a:t>
            </a:r>
          </a:p>
          <a:p>
            <a:r>
              <a:rPr lang="en-GB" dirty="0" smtClean="0"/>
              <a:t>Level yourself</a:t>
            </a:r>
          </a:p>
          <a:p>
            <a:r>
              <a:rPr lang="en-GB" dirty="0" smtClean="0"/>
              <a:t>Give yourself a target</a:t>
            </a:r>
            <a:endParaRPr lang="en-GB" dirty="0"/>
          </a:p>
        </p:txBody>
      </p:sp>
      <p:pic>
        <p:nvPicPr>
          <p:cNvPr id="4098" name="Picture 2" descr="http://eurohtm.files.wordpress.com/2012/03/discussion-the-discuss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1116" y="1916832"/>
            <a:ext cx="3960440" cy="245502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176544"/>
      </p:ext>
    </p:extLst>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Tradeshow</Template>
  <TotalTime>49</TotalTime>
  <Words>332</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Tradeshow</vt:lpstr>
      <vt:lpstr>Group discussion</vt:lpstr>
      <vt:lpstr>You will be taking part in a discussion about food banks   you will be given a role to play in the discussion  you will watch a video and read an article that will help you to gather information and evidence for the discussion  after the discussion you will evaluate your performance and level yourself  </vt:lpstr>
      <vt:lpstr>Your teacher will now hand out your ‘role sheet’.   As you watch the video, use the sheet to note down points and ideas that you can use during the discussion.</vt:lpstr>
      <vt:lpstr>Additional sources of information your teacher will look at one of these with you and then you can look at another for homework</vt:lpstr>
      <vt:lpstr>Before the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discussion</dc:title>
  <dc:creator>Louise Wallace</dc:creator>
  <cp:lastModifiedBy>Louise Wallace</cp:lastModifiedBy>
  <cp:revision>3</cp:revision>
  <dcterms:created xsi:type="dcterms:W3CDTF">2014-10-11T15:35:33Z</dcterms:created>
  <dcterms:modified xsi:type="dcterms:W3CDTF">2014-11-27T14:08:54Z</dcterms:modified>
</cp:coreProperties>
</file>