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3" r:id="rId6"/>
    <p:sldId id="259" r:id="rId7"/>
    <p:sldId id="262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1DB41-25F1-40B3-A3BE-B217B0068A3A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41684-8425-4173-912D-8C2F19D60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497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3B5C691-1F9B-47D0-83B8-DDA16FC3E75A}" type="datetime1">
              <a:rPr lang="en-GB" smtClean="0"/>
              <a:t>21/05/2015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en-GB" smtClean="0"/>
              <a:t>ADVANCED/COMMUNITY/5.2</a:t>
            </a:r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F9BC67E-2E0F-4901-889F-CD3A6C60273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B225F-BF13-4B32-B420-57241EE37CC0}" type="datetime1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ADVANCED/COMMUNITY/5.2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9BC67E-2E0F-4901-889F-CD3A6C6027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6990666-9A41-45EA-A0D8-C0ABEC775BD9}" type="datetime1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en-GB" smtClean="0"/>
              <a:t>ADVANCED/COMMUNITY/5.2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9BC67E-2E0F-4901-889F-CD3A6C6027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2A605-AB1D-413E-9FB8-91EBB6536201}" type="datetime1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ADVANCED/COMMUNITY/5.2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9BC67E-2E0F-4901-889F-CD3A6C6027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C720EBE-2502-4841-85AE-010F1B9B2BD5}" type="datetime1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GB" smtClean="0"/>
              <a:t>ADVANCED/COMMUNITY/5.2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F9BC67E-2E0F-4901-889F-CD3A6C60273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696FB-1953-4F4F-81AF-0CC17FDE6C87}" type="datetime1">
              <a:rPr lang="en-GB" smtClean="0"/>
              <a:t>21/05/2015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ADVANCED/COMMUNITY/5.2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9BC67E-2E0F-4901-889F-CD3A6C6027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F468E1-51D9-4AE4-98CC-DF79764A6DFC}" type="datetime1">
              <a:rPr lang="en-GB" smtClean="0"/>
              <a:t>21/05/2015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ADVANCED/COMMUNITY/5.2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9BC67E-2E0F-4901-889F-CD3A6C6027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E2B53-80A7-40E6-A9F2-C22F41E2352F}" type="datetime1">
              <a:rPr lang="en-GB" smtClean="0"/>
              <a:t>21/05/2015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ADVANCED/COMMUNITY/5.2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9BC67E-2E0F-4901-889F-CD3A6C6027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CFB6A0F-1379-4AD4-BD7C-8F449DCDE1E7}" type="datetime1">
              <a:rPr lang="en-GB" smtClean="0"/>
              <a:t>21/05/2015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GB" smtClean="0"/>
              <a:t>ADVANCED/COMMUNITY/5.2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9BC67E-2E0F-4901-889F-CD3A6C6027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E4309-AB1A-41DF-8E00-9E4BA7CE662D}" type="datetime1">
              <a:rPr lang="en-GB" smtClean="0"/>
              <a:t>21/05/2015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ADVANCED/COMMUNITY/5.2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9BC67E-2E0F-4901-889F-CD3A6C6027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95638F-F140-40D5-9984-CCD527918170}" type="datetime1">
              <a:rPr lang="en-GB" smtClean="0"/>
              <a:t>21/05/2015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ADVANCED/COMMUNITY/5.2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9BC67E-2E0F-4901-889F-CD3A6C60273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5AC401A-9087-4A59-9FAA-415537C32D4C}" type="datetime1">
              <a:rPr lang="en-GB" smtClean="0"/>
              <a:t>21/05/2015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en-GB" smtClean="0"/>
              <a:t>ADVANCED/COMMUNITY/5.2</a:t>
            </a:r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F9BC67E-2E0F-4901-889F-CD3A6C60273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Writing good questions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ADVANCED/COMMUNITY/5.2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63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Write clear questions</a:t>
            </a:r>
          </a:p>
          <a:p>
            <a:r>
              <a:rPr lang="en-GB" dirty="0" smtClean="0"/>
              <a:t>Allow for all likely responses</a:t>
            </a:r>
          </a:p>
          <a:p>
            <a:r>
              <a:rPr lang="en-GB" dirty="0"/>
              <a:t>Make sure choices are clear</a:t>
            </a:r>
          </a:p>
          <a:p>
            <a:r>
              <a:rPr lang="en-GB" dirty="0"/>
              <a:t>Do not let answers overlap</a:t>
            </a:r>
          </a:p>
          <a:p>
            <a:r>
              <a:rPr lang="en-GB" dirty="0" smtClean="0"/>
              <a:t>Give </a:t>
            </a:r>
            <a:r>
              <a:rPr lang="en-GB" dirty="0"/>
              <a:t>a clear time period</a:t>
            </a:r>
          </a:p>
          <a:p>
            <a:r>
              <a:rPr lang="en-GB" dirty="0" smtClean="0"/>
              <a:t>Tell people the units they should use</a:t>
            </a:r>
          </a:p>
          <a:p>
            <a:r>
              <a:rPr lang="en-GB" dirty="0" smtClean="0"/>
              <a:t>Do not ask personal questions</a:t>
            </a:r>
          </a:p>
          <a:p>
            <a:r>
              <a:rPr lang="en-GB" dirty="0" smtClean="0"/>
              <a:t>Do not ask biased or leading questions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ADVANCED/COMMUNITY/5.2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29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34977" y="616025"/>
            <a:ext cx="56810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Do you think Sam Smith is great or that Ed </a:t>
            </a:r>
            <a:r>
              <a:rPr lang="en-GB" sz="2800" b="1" dirty="0" err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Sheeran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is better? </a:t>
            </a:r>
            <a:endParaRPr lang="en-GB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Neil\AppData\Local\Microsoft\Windows\Temporary Internet Files\Content.IE5\WGFJEEXP\MC90043253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92" y="476672"/>
            <a:ext cx="1663700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1115" y="234888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ln w="19050">
                  <a:solidFill>
                    <a:schemeClr val="accent1"/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20000"/>
                        <a:lumOff val="80000"/>
                      </a:schemeClr>
                    </a:gs>
                    <a:gs pos="49000">
                      <a:schemeClr val="accent6">
                        <a:lumMod val="75000"/>
                      </a:schemeClr>
                    </a:gs>
                    <a:gs pos="91667">
                      <a:schemeClr val="accent4">
                        <a:lumMod val="60000"/>
                        <a:lumOff val="40000"/>
                      </a:schemeClr>
                    </a:gs>
                    <a:gs pos="59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Write clear questions</a:t>
            </a:r>
            <a:endParaRPr lang="en-GB" sz="4800" b="1" dirty="0">
              <a:ln w="19050">
                <a:solidFill>
                  <a:schemeClr val="accent1"/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49000">
                    <a:schemeClr val="accent6">
                      <a:lumMod val="75000"/>
                    </a:schemeClr>
                  </a:gs>
                  <a:gs pos="91667">
                    <a:schemeClr val="accent4">
                      <a:lumMod val="60000"/>
                      <a:lumOff val="40000"/>
                    </a:schemeClr>
                  </a:gs>
                  <a:gs pos="59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56838" y="3475767"/>
            <a:ext cx="38373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Who is best?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Sam Smith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Ed </a:t>
            </a:r>
            <a:r>
              <a:rPr lang="en-GB" sz="2800" b="1" dirty="0" err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Sheeran</a:t>
            </a:r>
            <a:endParaRPr lang="en-GB" sz="2800" b="1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Tom Jones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will.i.am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No preference</a:t>
            </a:r>
            <a:endParaRPr lang="en-GB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ADVANCED/COMMUNITY/5.2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59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 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40725"/>
            <a:ext cx="75039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How many texts do you send each day?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1-10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11-20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21-50</a:t>
            </a:r>
            <a:endParaRPr lang="en-GB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Neil\AppData\Local\Microsoft\Windows\Temporary Internet Files\Content.IE5\WGFJEEXP\MC90043253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792" y="764704"/>
            <a:ext cx="1663700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1115" y="2120487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ln w="19050">
                  <a:solidFill>
                    <a:schemeClr val="accent1"/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20000"/>
                        <a:lumOff val="80000"/>
                      </a:schemeClr>
                    </a:gs>
                    <a:gs pos="49000">
                      <a:schemeClr val="accent6">
                        <a:lumMod val="75000"/>
                      </a:schemeClr>
                    </a:gs>
                    <a:gs pos="91667">
                      <a:schemeClr val="accent4">
                        <a:lumMod val="60000"/>
                        <a:lumOff val="40000"/>
                      </a:schemeClr>
                    </a:gs>
                    <a:gs pos="59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Allow for all likely responses</a:t>
            </a:r>
            <a:endParaRPr lang="en-GB" sz="4800" b="1" dirty="0">
              <a:ln w="19050">
                <a:solidFill>
                  <a:schemeClr val="accent1"/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49000">
                    <a:schemeClr val="accent6">
                      <a:lumMod val="75000"/>
                    </a:schemeClr>
                  </a:gs>
                  <a:gs pos="91667">
                    <a:schemeClr val="accent4">
                      <a:lumMod val="60000"/>
                      <a:lumOff val="40000"/>
                    </a:schemeClr>
                  </a:gs>
                  <a:gs pos="59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3645024"/>
            <a:ext cx="75039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How many texts do you send each day?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0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1-10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11-20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21-50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More than 50</a:t>
            </a:r>
            <a:endParaRPr lang="en-GB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ADVANCED/COMMUNITY/5.2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15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 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8860" y="941540"/>
            <a:ext cx="3873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How tall are you?</a:t>
            </a:r>
          </a:p>
        </p:txBody>
      </p:sp>
      <p:pic>
        <p:nvPicPr>
          <p:cNvPr id="1026" name="Picture 2" descr="C:\Users\Neil\AppData\Local\Microsoft\Windows\Temporary Internet Files\Content.IE5\WGFJEEXP\MC90043253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56787"/>
            <a:ext cx="1663700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1115" y="2120487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ln w="19050">
                  <a:solidFill>
                    <a:schemeClr val="accent1"/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20000"/>
                        <a:lumOff val="80000"/>
                      </a:schemeClr>
                    </a:gs>
                    <a:gs pos="49000">
                      <a:schemeClr val="accent6">
                        <a:lumMod val="75000"/>
                      </a:schemeClr>
                    </a:gs>
                    <a:gs pos="91667">
                      <a:schemeClr val="accent4">
                        <a:lumMod val="60000"/>
                        <a:lumOff val="40000"/>
                      </a:schemeClr>
                    </a:gs>
                    <a:gs pos="59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Tell people the units they should use</a:t>
            </a:r>
            <a:endParaRPr lang="en-GB" sz="4800" b="1" dirty="0">
              <a:ln w="19050">
                <a:solidFill>
                  <a:schemeClr val="accent1"/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49000">
                    <a:schemeClr val="accent6">
                      <a:lumMod val="75000"/>
                    </a:schemeClr>
                  </a:gs>
                  <a:gs pos="91667">
                    <a:schemeClr val="accent4">
                      <a:lumMod val="60000"/>
                      <a:lumOff val="40000"/>
                    </a:schemeClr>
                  </a:gs>
                  <a:gs pos="59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4128752"/>
            <a:ext cx="75039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How tall are you, to the nearest centimetre</a:t>
            </a:r>
            <a:endParaRPr lang="en-GB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ADVANCED/COMMUNITY/5.2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16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 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652" y="440725"/>
            <a:ext cx="76177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How often do you visit the sports centre?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Never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1-2 times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3-5 times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More than 5 times</a:t>
            </a:r>
            <a:endParaRPr lang="en-GB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Neil\AppData\Local\Microsoft\Windows\Temporary Internet Files\Content.IE5\WGFJEEXP\MC90043253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813557"/>
            <a:ext cx="1663700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30" y="2687494"/>
            <a:ext cx="7503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ln w="19050">
                  <a:solidFill>
                    <a:schemeClr val="accent1"/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20000"/>
                        <a:lumOff val="80000"/>
                      </a:schemeClr>
                    </a:gs>
                    <a:gs pos="49000">
                      <a:schemeClr val="accent6">
                        <a:lumMod val="75000"/>
                      </a:schemeClr>
                    </a:gs>
                    <a:gs pos="91667">
                      <a:schemeClr val="accent4">
                        <a:lumMod val="60000"/>
                        <a:lumOff val="40000"/>
                      </a:schemeClr>
                    </a:gs>
                    <a:gs pos="59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Give a clear time period</a:t>
            </a:r>
            <a:endParaRPr lang="en-GB" sz="4800" b="1" dirty="0">
              <a:ln w="19050">
                <a:solidFill>
                  <a:schemeClr val="accent1"/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49000">
                    <a:schemeClr val="accent6">
                      <a:lumMod val="75000"/>
                    </a:schemeClr>
                  </a:gs>
                  <a:gs pos="91667">
                    <a:schemeClr val="accent4">
                      <a:lumMod val="60000"/>
                      <a:lumOff val="40000"/>
                    </a:schemeClr>
                  </a:gs>
                  <a:gs pos="59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3645024"/>
            <a:ext cx="75039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How often do you visit the sports centre in a </a:t>
            </a:r>
            <a:r>
              <a:rPr lang="en-GB" sz="2800" b="1" u="sng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normal month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?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Never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1-2 times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3-5 times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More than 5 times</a:t>
            </a:r>
            <a:endParaRPr lang="en-GB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ADVANCED/COMMUNITY/5.2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38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 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82457"/>
            <a:ext cx="75039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How often do you go to the cinema in a normal month?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Never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Sometimes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Frequently</a:t>
            </a:r>
            <a:endParaRPr lang="en-GB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Neil\AppData\Local\Microsoft\Windows\Temporary Internet Files\Content.IE5\WGFJEEXP\MC90043253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613172"/>
            <a:ext cx="1663700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14726" y="2276872"/>
            <a:ext cx="63215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ln w="19050">
                  <a:solidFill>
                    <a:schemeClr val="accent1"/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20000"/>
                        <a:lumOff val="80000"/>
                      </a:schemeClr>
                    </a:gs>
                    <a:gs pos="49000">
                      <a:schemeClr val="accent6">
                        <a:lumMod val="75000"/>
                      </a:schemeClr>
                    </a:gs>
                    <a:gs pos="91667">
                      <a:schemeClr val="accent4">
                        <a:lumMod val="60000"/>
                        <a:lumOff val="40000"/>
                      </a:schemeClr>
                    </a:gs>
                    <a:gs pos="59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Make sure choices are clear</a:t>
            </a:r>
            <a:endParaRPr lang="en-GB" sz="4800" b="1" dirty="0">
              <a:ln w="19050">
                <a:solidFill>
                  <a:schemeClr val="accent1"/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49000">
                    <a:schemeClr val="accent6">
                      <a:lumMod val="75000"/>
                    </a:schemeClr>
                  </a:gs>
                  <a:gs pos="91667">
                    <a:schemeClr val="accent4">
                      <a:lumMod val="60000"/>
                      <a:lumOff val="40000"/>
                    </a:schemeClr>
                  </a:gs>
                  <a:gs pos="59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3645024"/>
            <a:ext cx="75039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How often do you go to the cinema in a normal month?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Never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Less than once a month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Once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2-4 times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More than 4 times</a:t>
            </a:r>
            <a:endParaRPr lang="en-GB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ADVANCED/COMMUNITY/5.2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54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 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941540"/>
            <a:ext cx="5631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What is your phone number?</a:t>
            </a:r>
          </a:p>
        </p:txBody>
      </p:sp>
      <p:pic>
        <p:nvPicPr>
          <p:cNvPr id="1026" name="Picture 2" descr="C:\Users\Neil\AppData\Local\Microsoft\Windows\Temporary Internet Files\Content.IE5\WGFJEEXP\MC90043253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0894"/>
            <a:ext cx="1663700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1115" y="2120487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ln w="19050">
                  <a:solidFill>
                    <a:schemeClr val="accent1"/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20000"/>
                        <a:lumOff val="80000"/>
                      </a:schemeClr>
                    </a:gs>
                    <a:gs pos="49000">
                      <a:schemeClr val="accent6">
                        <a:lumMod val="75000"/>
                      </a:schemeClr>
                    </a:gs>
                    <a:gs pos="91667">
                      <a:schemeClr val="accent4">
                        <a:lumMod val="60000"/>
                        <a:lumOff val="40000"/>
                      </a:schemeClr>
                    </a:gs>
                    <a:gs pos="59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Do not ask personal questions!</a:t>
            </a:r>
            <a:endParaRPr lang="en-GB" sz="4800" b="1" dirty="0">
              <a:ln w="19050">
                <a:solidFill>
                  <a:schemeClr val="accent1"/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49000">
                    <a:schemeClr val="accent6">
                      <a:lumMod val="75000"/>
                    </a:schemeClr>
                  </a:gs>
                  <a:gs pos="91667">
                    <a:schemeClr val="accent4">
                      <a:lumMod val="60000"/>
                      <a:lumOff val="40000"/>
                    </a:schemeClr>
                  </a:gs>
                  <a:gs pos="59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3861048"/>
            <a:ext cx="75039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What is your phone code?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01233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01304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01843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I only have a mobile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I do not have a phone</a:t>
            </a:r>
            <a:endParaRPr lang="en-GB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ADVANCED/COMMUNITY/5.2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84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 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40725"/>
            <a:ext cx="75039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How far is it from here to Cardiff?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0-5 miles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5-10 miles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10 – 20 miles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20 miles, or more</a:t>
            </a:r>
            <a:endParaRPr lang="en-GB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Neil\AppData\Local\Microsoft\Windows\Temporary Internet Files\Content.IE5\WGFJEEXP\MC90043253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870372"/>
            <a:ext cx="1663700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1115" y="2564904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ln w="19050">
                  <a:solidFill>
                    <a:schemeClr val="accent1"/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20000"/>
                        <a:lumOff val="80000"/>
                      </a:schemeClr>
                    </a:gs>
                    <a:gs pos="49000">
                      <a:schemeClr val="accent6">
                        <a:lumMod val="75000"/>
                      </a:schemeClr>
                    </a:gs>
                    <a:gs pos="91667">
                      <a:schemeClr val="accent4">
                        <a:lumMod val="60000"/>
                        <a:lumOff val="40000"/>
                      </a:schemeClr>
                    </a:gs>
                    <a:gs pos="59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Do not let answers overlap</a:t>
            </a:r>
            <a:endParaRPr lang="en-GB" sz="4800" b="1" dirty="0">
              <a:ln w="19050">
                <a:solidFill>
                  <a:schemeClr val="accent1"/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49000">
                    <a:schemeClr val="accent6">
                      <a:lumMod val="75000"/>
                    </a:schemeClr>
                  </a:gs>
                  <a:gs pos="91667">
                    <a:schemeClr val="accent4">
                      <a:lumMod val="60000"/>
                      <a:lumOff val="40000"/>
                    </a:schemeClr>
                  </a:gs>
                  <a:gs pos="59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4077072"/>
            <a:ext cx="75039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How far is it from here to Cardiff?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0-5 miles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6-10 miles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11 – 20 miles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More than 20 miles</a:t>
            </a:r>
            <a:endParaRPr lang="en-GB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ADVANCED/COMMUNITY/5.2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9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 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0"/>
            <a:ext cx="75039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Do you agree that smoking is bad for you?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Yes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No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Not sure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No opinion</a:t>
            </a:r>
            <a:endParaRPr lang="en-GB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Neil\AppData\Local\Microsoft\Windows\Temporary Internet Files\Content.IE5\WGFJEEXP\MC90043253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660" y="777345"/>
            <a:ext cx="1663700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1115" y="2708920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ln w="19050">
                  <a:solidFill>
                    <a:schemeClr val="accent1"/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20000"/>
                        <a:lumOff val="80000"/>
                      </a:schemeClr>
                    </a:gs>
                    <a:gs pos="49000">
                      <a:schemeClr val="accent6">
                        <a:lumMod val="75000"/>
                      </a:schemeClr>
                    </a:gs>
                    <a:gs pos="91667">
                      <a:schemeClr val="accent4">
                        <a:lumMod val="60000"/>
                        <a:lumOff val="40000"/>
                      </a:schemeClr>
                    </a:gs>
                    <a:gs pos="59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Do not ask biased or leading questions</a:t>
            </a:r>
            <a:endParaRPr lang="en-GB" sz="4800" b="1" dirty="0">
              <a:ln w="19050">
                <a:solidFill>
                  <a:schemeClr val="accent1"/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49000">
                    <a:schemeClr val="accent6">
                      <a:lumMod val="75000"/>
                    </a:schemeClr>
                  </a:gs>
                  <a:gs pos="91667">
                    <a:schemeClr val="accent4">
                      <a:lumMod val="60000"/>
                      <a:lumOff val="40000"/>
                    </a:schemeClr>
                  </a:gs>
                  <a:gs pos="59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4221088"/>
            <a:ext cx="75039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Is smoking bad for you?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Yes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No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Not sure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No opinion</a:t>
            </a:r>
            <a:endParaRPr lang="en-GB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ADVANCED/COMMUNITY/5.2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14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 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78</TotalTime>
  <Words>347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Writing good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questionnaires</dc:title>
  <dc:creator>Neil</dc:creator>
  <cp:lastModifiedBy> </cp:lastModifiedBy>
  <cp:revision>10</cp:revision>
  <dcterms:created xsi:type="dcterms:W3CDTF">2013-06-01T16:11:04Z</dcterms:created>
  <dcterms:modified xsi:type="dcterms:W3CDTF">2015-05-21T16:44:48Z</dcterms:modified>
</cp:coreProperties>
</file>