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58" r:id="rId24"/>
    <p:sldId id="277" r:id="rId25"/>
    <p:sldId id="278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BE7FD9D-117E-42F3-B0DC-3EBE7D4698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090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4661390-FB8E-4D15-A202-33250BB32F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63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5A200-9390-4BD6-A2B1-78A839539B7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D134C-2E29-4290-A541-DA0167F6012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E4A18-C7E0-44D5-B718-C2323B8B22B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713AA-D8F9-43F9-8A00-AE2C8B49352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1D492-4770-4B09-A2B5-FF941CFAAFF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DE9F-C21E-42BD-8860-49EB3B073AE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A097E-7091-495C-8A18-22ACD0D8D03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04425-1790-4B5E-80AD-3218A0B90C1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612E-91DF-4553-807C-741AA077124C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0C7F4-E4B5-4498-86C1-EA44FF4B89A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10BAC-6CC5-4949-8511-CE957821570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B55C4-2AD5-4CD3-8CDB-530BACDF366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66D6C-F65E-4B45-86E0-5F6166029EE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04521-F4D2-4DB7-A9B2-965438EB27D0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02A81-61CE-4299-B4CD-F9F17B515160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ECC38-F878-49AD-A1C5-9E7087548B81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90A29-98B9-4A41-8A93-BBAE1D7B7C8C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B92B2-74CD-49CE-99B6-737595A6BA68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Set the pupils some examples to do.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5BBBC-1644-4335-A3DE-4B5042C9355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DA60D-FF03-4242-B7B0-616A2BF4A5E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50A20-D1E0-4806-9F5D-38FF1E19B84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1F6B3-3507-4041-A203-B737401362D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C27BD-1886-4C4F-8452-79AFE861F10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BD3BF-4D44-459C-8412-3469B7448FD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08911-CA3A-4EAF-884F-A4728EB46AE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29" name="Group 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5130" name="Group 10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153" name="Group 33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7" name="Line 57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8" name="Line 58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9" name="Line 59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80" name="Line 60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81" name="Line 61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82" name="Line 62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5184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89" name="Line 69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90" name="Group 70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5191" name="Line 71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3" name="Arc 73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4" name="Arc 74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5" name="Arc 75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6" name="Arc 76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9" name="Arc 79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0" name="Arc 80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1" name="Arc 81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2" name="Arc 82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209" name="Rectangle 89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210" name="Rectangle 90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211" name="Rectangle 91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GB" altLang="en-US"/>
          </a:p>
        </p:txBody>
      </p:sp>
      <p:sp>
        <p:nvSpPr>
          <p:cNvPr id="5212" name="Rectangle 9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9CF48065-5BAE-4888-9353-018B151B150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57D95718-BBCE-48F5-B6BA-683AB48ABC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73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C6529CC2-AE95-4158-B691-1AE4C44E02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81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57622F93-5DA6-42EE-A4EC-00975ECD91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9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AB9E09BE-92D8-47D9-BC18-3D03A54A5D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74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20A173CA-6385-4FD8-BBCD-AE94955AAA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107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4C144A2C-D7CB-4454-B05A-422F05DAEE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71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97CF8DEE-8616-48F7-80B2-12DA0EE416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82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5E61ED8E-880B-49FA-A1A4-3CF5AF29D0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60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99671EAB-53DA-46E4-8A1E-AD2723AE3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61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Page </a:t>
            </a:r>
            <a:fld id="{D9E1F736-FEDB-4FD1-8C97-2235C11EF1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6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54" name="Group 58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4155" name="Rectangle 59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60" name="Group 64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4161" name="Rectangle 65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4167" name="Rectangle 71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72" name="Line 7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73" name="Group 77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74" name="Line 78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6" name="Arc 80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177" name="Rectangle 8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78" name="Rectangle 8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79" name="Rectangle 8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Comic Sans MS" pitchFamily="66" charset="0"/>
              </a:defRPr>
            </a:lvl1pPr>
          </a:lstStyle>
          <a:p>
            <a:endParaRPr lang="en-GB" altLang="en-US"/>
          </a:p>
        </p:txBody>
      </p:sp>
      <p:sp>
        <p:nvSpPr>
          <p:cNvPr id="4180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Comic Sans MS" pitchFamily="66" charset="0"/>
              </a:defRPr>
            </a:lvl1pPr>
          </a:lstStyle>
          <a:p>
            <a:endParaRPr lang="en-GB" altLang="en-US"/>
          </a:p>
        </p:txBody>
      </p:sp>
      <p:sp>
        <p:nvSpPr>
          <p:cNvPr id="4181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Comic Sans MS" pitchFamily="66" charset="0"/>
              </a:defRPr>
            </a:lvl1pPr>
          </a:lstStyle>
          <a:p>
            <a:r>
              <a:rPr lang="en-GB" altLang="en-US"/>
              <a:t>Page </a:t>
            </a:r>
            <a:fld id="{E1DB315A-D9CC-40D2-87CF-81932466FA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Statistics 2 Lesson 2.7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4000"/>
              <a:t>Standard Deviation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323850" y="4581525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18515" name="Group 83"/>
          <p:cNvGrpSpPr>
            <a:grpSpLocks/>
          </p:cNvGrpSpPr>
          <p:nvPr/>
        </p:nvGrpSpPr>
        <p:grpSpPr bwMode="auto">
          <a:xfrm>
            <a:off x="827088" y="4508500"/>
            <a:ext cx="2952750" cy="1296988"/>
            <a:chOff x="3651" y="2704"/>
            <a:chExt cx="1860" cy="817"/>
          </a:xfrm>
        </p:grpSpPr>
        <p:grpSp>
          <p:nvGrpSpPr>
            <p:cNvPr id="18516" name="Group 84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18517" name="Line 85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18" name="Line 86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19" name="Line 87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520" name="Rectangle 88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18521" name="Group 89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18522" name="Rectangle 90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18523" name="Rectangle 91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18524" name="Line 92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526" name="Group 94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18527" name="Rectangle 95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18528" name="Line 96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323850" y="4581525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19521" name="Group 65"/>
          <p:cNvGrpSpPr>
            <a:grpSpLocks/>
          </p:cNvGrpSpPr>
          <p:nvPr/>
        </p:nvGrpSpPr>
        <p:grpSpPr bwMode="auto">
          <a:xfrm>
            <a:off x="827088" y="4508500"/>
            <a:ext cx="2952750" cy="1296988"/>
            <a:chOff x="3651" y="2704"/>
            <a:chExt cx="1860" cy="817"/>
          </a:xfrm>
        </p:grpSpPr>
        <p:grpSp>
          <p:nvGrpSpPr>
            <p:cNvPr id="19522" name="Group 66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19523" name="Line 67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24" name="Line 68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25" name="Line 69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19527" name="Group 71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19528" name="Rectangle 72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19530" name="Line 74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531" name="Line 75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532" name="Group 76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19533" name="Rectangle 77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19534" name="Line 78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9549" name="Group 93"/>
          <p:cNvGrpSpPr>
            <a:grpSpLocks/>
          </p:cNvGrpSpPr>
          <p:nvPr/>
        </p:nvGrpSpPr>
        <p:grpSpPr bwMode="auto">
          <a:xfrm>
            <a:off x="4427538" y="4508500"/>
            <a:ext cx="2952750" cy="1296988"/>
            <a:chOff x="2789" y="2795"/>
            <a:chExt cx="1860" cy="817"/>
          </a:xfrm>
        </p:grpSpPr>
        <p:grpSp>
          <p:nvGrpSpPr>
            <p:cNvPr id="19536" name="Group 80"/>
            <p:cNvGrpSpPr>
              <a:grpSpLocks/>
            </p:cNvGrpSpPr>
            <p:nvPr/>
          </p:nvGrpSpPr>
          <p:grpSpPr bwMode="auto">
            <a:xfrm>
              <a:off x="2971" y="2795"/>
              <a:ext cx="1633" cy="635"/>
              <a:chOff x="1610" y="1162"/>
              <a:chExt cx="1633" cy="635"/>
            </a:xfrm>
          </p:grpSpPr>
          <p:sp>
            <p:nvSpPr>
              <p:cNvPr id="19537" name="Line 81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38" name="Line 82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39" name="Line 83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540" name="Rectangle 84"/>
            <p:cNvSpPr>
              <a:spLocks noChangeArrowheads="1"/>
            </p:cNvSpPr>
            <p:nvPr/>
          </p:nvSpPr>
          <p:spPr bwMode="auto">
            <a:xfrm>
              <a:off x="2789" y="2823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19541" name="Group 85"/>
            <p:cNvGrpSpPr>
              <a:grpSpLocks/>
            </p:cNvGrpSpPr>
            <p:nvPr/>
          </p:nvGrpSpPr>
          <p:grpSpPr bwMode="auto">
            <a:xfrm>
              <a:off x="3197" y="2841"/>
              <a:ext cx="545" cy="771"/>
              <a:chOff x="793" y="2523"/>
              <a:chExt cx="545" cy="771"/>
            </a:xfrm>
          </p:grpSpPr>
          <p:sp>
            <p:nvSpPr>
              <p:cNvPr id="19542" name="Rectangle 86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  <a:sym typeface="Symbol" pitchFamily="18" charset="2"/>
                  </a:rPr>
                  <a:t>789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19543" name="Rectangle 87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</a:rPr>
                  <a:t>20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19544" name="Line 88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545" name="Line 89"/>
            <p:cNvSpPr>
              <a:spLocks noChangeShapeType="1"/>
            </p:cNvSpPr>
            <p:nvPr/>
          </p:nvSpPr>
          <p:spPr bwMode="auto">
            <a:xfrm>
              <a:off x="3878" y="3158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47" name="Rectangle 91"/>
            <p:cNvSpPr>
              <a:spLocks noChangeArrowheads="1"/>
            </p:cNvSpPr>
            <p:nvPr/>
          </p:nvSpPr>
          <p:spPr bwMode="auto">
            <a:xfrm>
              <a:off x="4241" y="2931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6.05</a:t>
              </a:r>
              <a:r>
                <a:rPr lang="en-GB" altLang="en-US" sz="2800" baseline="30000"/>
                <a:t>2</a:t>
              </a:r>
              <a:endParaRPr lang="en-GB" altLang="en-US"/>
            </a:p>
          </p:txBody>
        </p:sp>
      </p:grpSp>
      <p:grpSp>
        <p:nvGrpSpPr>
          <p:cNvPr id="19552" name="Group 96"/>
          <p:cNvGrpSpPr>
            <a:grpSpLocks/>
          </p:cNvGrpSpPr>
          <p:nvPr/>
        </p:nvGrpSpPr>
        <p:grpSpPr bwMode="auto">
          <a:xfrm>
            <a:off x="4500563" y="5805488"/>
            <a:ext cx="1223962" cy="647700"/>
            <a:chOff x="2835" y="3657"/>
            <a:chExt cx="771" cy="408"/>
          </a:xfrm>
        </p:grpSpPr>
        <p:sp>
          <p:nvSpPr>
            <p:cNvPr id="19550" name="Rectangle 94"/>
            <p:cNvSpPr>
              <a:spLocks noChangeArrowheads="1"/>
            </p:cNvSpPr>
            <p:nvPr/>
          </p:nvSpPr>
          <p:spPr bwMode="auto">
            <a:xfrm>
              <a:off x="2835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sp>
          <p:nvSpPr>
            <p:cNvPr id="19551" name="Rectangle 95"/>
            <p:cNvSpPr>
              <a:spLocks noChangeArrowheads="1"/>
            </p:cNvSpPr>
            <p:nvPr/>
          </p:nvSpPr>
          <p:spPr bwMode="auto">
            <a:xfrm>
              <a:off x="3198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1.69</a:t>
              </a:r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The table below shows the scores obtained in 30 netball matches by year 10.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1547813" y="1412875"/>
          <a:ext cx="3600450" cy="4122739"/>
        </p:xfrm>
        <a:graphic>
          <a:graphicData uri="http://schemas.openxmlformats.org/drawingml/2006/table">
            <a:tbl>
              <a:tblPr/>
              <a:tblGrid>
                <a:gridCol w="1800225"/>
                <a:gridCol w="1800225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Score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Frequency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435600" y="1557338"/>
            <a:ext cx="3024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Calculate the mean and standard deviation.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508625" y="2852738"/>
            <a:ext cx="3313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The standard deviation is given by the formula.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5292725" y="4292600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20518" name="Group 38"/>
          <p:cNvGrpSpPr>
            <a:grpSpLocks/>
          </p:cNvGrpSpPr>
          <p:nvPr/>
        </p:nvGrpSpPr>
        <p:grpSpPr bwMode="auto">
          <a:xfrm>
            <a:off x="5795963" y="4292600"/>
            <a:ext cx="2952750" cy="1296988"/>
            <a:chOff x="3651" y="2704"/>
            <a:chExt cx="1860" cy="817"/>
          </a:xfrm>
        </p:grpSpPr>
        <p:grpSp>
          <p:nvGrpSpPr>
            <p:cNvPr id="20519" name="Group 39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sym typeface="Symbol" pitchFamily="18" charset="2"/>
                </a:rPr>
                <a:t>=</a:t>
              </a:r>
              <a:endParaRPr lang="en-GB" altLang="en-US"/>
            </a:p>
          </p:txBody>
        </p:sp>
        <p:grpSp>
          <p:nvGrpSpPr>
            <p:cNvPr id="20524" name="Group 44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20525" name="Rectangle 45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0526" name="Rectangle 46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529" name="Group 49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20530" name="Rectangle 50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0532" name="Group 52"/>
          <p:cNvGrpSpPr>
            <a:grpSpLocks/>
          </p:cNvGrpSpPr>
          <p:nvPr/>
        </p:nvGrpSpPr>
        <p:grpSpPr bwMode="auto">
          <a:xfrm>
            <a:off x="2843213" y="5634038"/>
            <a:ext cx="2089150" cy="1223962"/>
            <a:chOff x="1791" y="3549"/>
            <a:chExt cx="1316" cy="771"/>
          </a:xfrm>
        </p:grpSpPr>
        <p:grpSp>
          <p:nvGrpSpPr>
            <p:cNvPr id="20533" name="Group 53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20534" name="Rectangle 54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20535" name="Line 55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0537" name="Group 57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20538" name="Rectangle 58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20539" name="Rectangle 59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0540" name="Line 60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5" grpId="0"/>
      <p:bldP spid="20516" grpId="0"/>
      <p:bldP spid="205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664" name="Group 64"/>
          <p:cNvGrpSpPr>
            <a:grpSpLocks/>
          </p:cNvGrpSpPr>
          <p:nvPr/>
        </p:nvGrpSpPr>
        <p:grpSpPr bwMode="auto">
          <a:xfrm>
            <a:off x="468313" y="4437063"/>
            <a:ext cx="2089150" cy="1223962"/>
            <a:chOff x="1791" y="3549"/>
            <a:chExt cx="1316" cy="771"/>
          </a:xfrm>
        </p:grpSpPr>
        <p:grpSp>
          <p:nvGrpSpPr>
            <p:cNvPr id="25665" name="Group 65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25666" name="Rectangle 66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25667" name="Line 67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5669" name="Group 69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25670" name="Rectangle 70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25671" name="Rectangle 71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5672" name="Line 72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468313" y="4437063"/>
            <a:ext cx="2089150" cy="1223962"/>
            <a:chOff x="1791" y="3549"/>
            <a:chExt cx="1316" cy="771"/>
          </a:xfrm>
        </p:grpSpPr>
        <p:grpSp>
          <p:nvGrpSpPr>
            <p:cNvPr id="26689" name="Group 65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26690" name="Rectangle 66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26691" name="Line 67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6693" name="Group 69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26694" name="Rectangle 70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26695" name="Rectangle 71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6696" name="Line 72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6697" name="Group 73"/>
          <p:cNvGrpSpPr>
            <a:grpSpLocks/>
          </p:cNvGrpSpPr>
          <p:nvPr/>
        </p:nvGrpSpPr>
        <p:grpSpPr bwMode="auto">
          <a:xfrm>
            <a:off x="1042988" y="5445125"/>
            <a:ext cx="1514475" cy="1223963"/>
            <a:chOff x="657" y="3430"/>
            <a:chExt cx="954" cy="771"/>
          </a:xfrm>
        </p:grpSpPr>
        <p:grpSp>
          <p:nvGrpSpPr>
            <p:cNvPr id="26698" name="Group 74"/>
            <p:cNvGrpSpPr>
              <a:grpSpLocks/>
            </p:cNvGrpSpPr>
            <p:nvPr/>
          </p:nvGrpSpPr>
          <p:grpSpPr bwMode="auto">
            <a:xfrm>
              <a:off x="1066" y="3430"/>
              <a:ext cx="545" cy="771"/>
              <a:chOff x="793" y="2523"/>
              <a:chExt cx="545" cy="771"/>
            </a:xfrm>
          </p:grpSpPr>
          <p:sp>
            <p:nvSpPr>
              <p:cNvPr id="26699" name="Rectangle 75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  <a:sym typeface="Symbol" pitchFamily="18" charset="2"/>
                  </a:rPr>
                  <a:t>190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26700" name="Rectangle 76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</a:rPr>
                  <a:t>30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26701" name="Line 77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657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</p:grpSp>
      <p:grpSp>
        <p:nvGrpSpPr>
          <p:cNvPr id="26703" name="Group 79"/>
          <p:cNvGrpSpPr>
            <a:grpSpLocks/>
          </p:cNvGrpSpPr>
          <p:nvPr/>
        </p:nvGrpSpPr>
        <p:grpSpPr bwMode="auto">
          <a:xfrm>
            <a:off x="3059113" y="5661025"/>
            <a:ext cx="1512887" cy="647700"/>
            <a:chOff x="1927" y="3566"/>
            <a:chExt cx="953" cy="408"/>
          </a:xfrm>
        </p:grpSpPr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1927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2472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6.33</a:t>
              </a:r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323850" y="4581525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27713" name="Group 65"/>
          <p:cNvGrpSpPr>
            <a:grpSpLocks/>
          </p:cNvGrpSpPr>
          <p:nvPr/>
        </p:nvGrpSpPr>
        <p:grpSpPr bwMode="auto">
          <a:xfrm>
            <a:off x="827088" y="4508500"/>
            <a:ext cx="2952750" cy="1296988"/>
            <a:chOff x="3651" y="2704"/>
            <a:chExt cx="1860" cy="817"/>
          </a:xfrm>
        </p:grpSpPr>
        <p:grpSp>
          <p:nvGrpSpPr>
            <p:cNvPr id="27714" name="Group 66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27715" name="Line 67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16" name="Line 68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17" name="Line 69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7719" name="Group 71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27720" name="Rectangle 72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7721" name="Rectangle 73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7722" name="Line 74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723" name="Line 75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724" name="Group 76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27725" name="Rectangle 77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7726" name="Line 78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684213" y="1628775"/>
            <a:ext cx="7991475" cy="1368425"/>
          </a:xfrm>
          <a:prstGeom prst="roundRect">
            <a:avLst>
              <a:gd name="adj" fmla="val 16667"/>
            </a:avLst>
          </a:prstGeom>
          <a:solidFill>
            <a:schemeClr val="accent2">
              <a:alpha val="24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sz="2000" b="1"/>
          </a:p>
          <a:p>
            <a:pPr algn="ctr"/>
            <a:r>
              <a:rPr lang="en-GB" altLang="en-US" sz="2000" b="1"/>
              <a:t>Learning Objectives:- </a:t>
            </a:r>
            <a:r>
              <a:rPr lang="en-GB" altLang="en-US">
                <a:latin typeface="Arial" charset="0"/>
              </a:rPr>
              <a:t> Compare distributions and make inferences,</a:t>
            </a:r>
          </a:p>
          <a:p>
            <a:pPr algn="ctr"/>
            <a:r>
              <a:rPr lang="en-GB" altLang="en-US">
                <a:latin typeface="Arial" charset="0"/>
              </a:rPr>
              <a:t> using the shapes of distributions and measures of average and spread, </a:t>
            </a:r>
          </a:p>
          <a:p>
            <a:pPr algn="ctr"/>
            <a:r>
              <a:rPr lang="en-GB" altLang="en-US">
                <a:latin typeface="Arial" charset="0"/>
              </a:rPr>
              <a:t> including median and quartiles. Calculate standard deviation.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>
                <a:latin typeface="Arial" charset="0"/>
              </a:rPr>
              <a:t> 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323850" y="4581525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28737" name="Group 65"/>
          <p:cNvGrpSpPr>
            <a:grpSpLocks/>
          </p:cNvGrpSpPr>
          <p:nvPr/>
        </p:nvGrpSpPr>
        <p:grpSpPr bwMode="auto">
          <a:xfrm>
            <a:off x="827088" y="4508500"/>
            <a:ext cx="2952750" cy="1296988"/>
            <a:chOff x="3651" y="2704"/>
            <a:chExt cx="1860" cy="817"/>
          </a:xfrm>
        </p:grpSpPr>
        <p:grpSp>
          <p:nvGrpSpPr>
            <p:cNvPr id="28738" name="Group 66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28739" name="Line 67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40" name="Line 68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41" name="Line 69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42" name="Rectangle 70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8743" name="Group 71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28744" name="Rectangle 72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8745" name="Rectangle 73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28746" name="Line 74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47" name="Line 75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748" name="Group 76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28749" name="Rectangle 77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28750" name="Line 78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8751" name="Group 79"/>
          <p:cNvGrpSpPr>
            <a:grpSpLocks/>
          </p:cNvGrpSpPr>
          <p:nvPr/>
        </p:nvGrpSpPr>
        <p:grpSpPr bwMode="auto">
          <a:xfrm>
            <a:off x="4427538" y="4508500"/>
            <a:ext cx="2952750" cy="1296988"/>
            <a:chOff x="2789" y="2795"/>
            <a:chExt cx="1860" cy="817"/>
          </a:xfrm>
        </p:grpSpPr>
        <p:grpSp>
          <p:nvGrpSpPr>
            <p:cNvPr id="28752" name="Group 80"/>
            <p:cNvGrpSpPr>
              <a:grpSpLocks/>
            </p:cNvGrpSpPr>
            <p:nvPr/>
          </p:nvGrpSpPr>
          <p:grpSpPr bwMode="auto">
            <a:xfrm>
              <a:off x="2971" y="2795"/>
              <a:ext cx="1633" cy="635"/>
              <a:chOff x="1610" y="1162"/>
              <a:chExt cx="1633" cy="635"/>
            </a:xfrm>
          </p:grpSpPr>
          <p:sp>
            <p:nvSpPr>
              <p:cNvPr id="28753" name="Line 81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54" name="Line 82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55" name="Line 83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56" name="Rectangle 84"/>
            <p:cNvSpPr>
              <a:spLocks noChangeArrowheads="1"/>
            </p:cNvSpPr>
            <p:nvPr/>
          </p:nvSpPr>
          <p:spPr bwMode="auto">
            <a:xfrm>
              <a:off x="2789" y="2823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28757" name="Group 85"/>
            <p:cNvGrpSpPr>
              <a:grpSpLocks/>
            </p:cNvGrpSpPr>
            <p:nvPr/>
          </p:nvGrpSpPr>
          <p:grpSpPr bwMode="auto">
            <a:xfrm>
              <a:off x="3197" y="2841"/>
              <a:ext cx="545" cy="771"/>
              <a:chOff x="793" y="2523"/>
              <a:chExt cx="545" cy="771"/>
            </a:xfrm>
          </p:grpSpPr>
          <p:sp>
            <p:nvSpPr>
              <p:cNvPr id="28758" name="Rectangle 86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  <a:sym typeface="Symbol" pitchFamily="18" charset="2"/>
                  </a:rPr>
                  <a:t>1266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28759" name="Rectangle 87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</a:rPr>
                  <a:t>30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28760" name="Line 88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61" name="Line 89"/>
            <p:cNvSpPr>
              <a:spLocks noChangeShapeType="1"/>
            </p:cNvSpPr>
            <p:nvPr/>
          </p:nvSpPr>
          <p:spPr bwMode="auto">
            <a:xfrm>
              <a:off x="3878" y="3158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62" name="Rectangle 90"/>
            <p:cNvSpPr>
              <a:spLocks noChangeArrowheads="1"/>
            </p:cNvSpPr>
            <p:nvPr/>
          </p:nvSpPr>
          <p:spPr bwMode="auto">
            <a:xfrm>
              <a:off x="4241" y="2931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6.33</a:t>
              </a:r>
              <a:r>
                <a:rPr lang="en-GB" altLang="en-US" sz="2800" baseline="30000"/>
                <a:t>2</a:t>
              </a:r>
              <a:endParaRPr lang="en-GB" altLang="en-US"/>
            </a:p>
          </p:txBody>
        </p:sp>
      </p:grpSp>
      <p:grpSp>
        <p:nvGrpSpPr>
          <p:cNvPr id="28763" name="Group 91"/>
          <p:cNvGrpSpPr>
            <a:grpSpLocks/>
          </p:cNvGrpSpPr>
          <p:nvPr/>
        </p:nvGrpSpPr>
        <p:grpSpPr bwMode="auto">
          <a:xfrm>
            <a:off x="4500563" y="5805488"/>
            <a:ext cx="1223962" cy="647700"/>
            <a:chOff x="2835" y="3657"/>
            <a:chExt cx="771" cy="408"/>
          </a:xfrm>
        </p:grpSpPr>
        <p:sp>
          <p:nvSpPr>
            <p:cNvPr id="28764" name="Rectangle 92"/>
            <p:cNvSpPr>
              <a:spLocks noChangeArrowheads="1"/>
            </p:cNvSpPr>
            <p:nvPr/>
          </p:nvSpPr>
          <p:spPr bwMode="auto">
            <a:xfrm>
              <a:off x="2835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sp>
          <p:nvSpPr>
            <p:cNvPr id="28765" name="Rectangle 93"/>
            <p:cNvSpPr>
              <a:spLocks noChangeArrowheads="1"/>
            </p:cNvSpPr>
            <p:nvPr/>
          </p:nvSpPr>
          <p:spPr bwMode="auto">
            <a:xfrm>
              <a:off x="3198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1.46</a:t>
              </a:r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Year 11   Mean = 6.05    Standard Deviation = 1.69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55650" y="1628775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Year 10   Mean = 6.33    Standard Deviation = 1.46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55650" y="2420938"/>
            <a:ext cx="77771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The means are very similar but year 10 have a slightly better mean. Year 10 also have a slightly lower standard deviation so the dispersion from the mean is slightly smaller. Overall year 10 are a little better and a little more consistent.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Key Words</a:t>
            </a:r>
          </a:p>
        </p:txBody>
      </p:sp>
      <p:sp>
        <p:nvSpPr>
          <p:cNvPr id="62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Spread</a:t>
            </a:r>
          </a:p>
          <a:p>
            <a:r>
              <a:rPr lang="en-GB" altLang="en-US"/>
              <a:t>Mean</a:t>
            </a:r>
          </a:p>
          <a:p>
            <a:r>
              <a:rPr lang="en-GB" altLang="en-US"/>
              <a:t>Standard Deviation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203575" y="4149725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Copy these formulae into your books.</a:t>
            </a:r>
          </a:p>
        </p:txBody>
      </p:sp>
      <p:grpSp>
        <p:nvGrpSpPr>
          <p:cNvPr id="9261" name="Group 45"/>
          <p:cNvGrpSpPr>
            <a:grpSpLocks/>
          </p:cNvGrpSpPr>
          <p:nvPr/>
        </p:nvGrpSpPr>
        <p:grpSpPr bwMode="auto">
          <a:xfrm>
            <a:off x="1187450" y="1557338"/>
            <a:ext cx="2593975" cy="1223962"/>
            <a:chOff x="748" y="981"/>
            <a:chExt cx="1634" cy="771"/>
          </a:xfrm>
        </p:grpSpPr>
        <p:grpSp>
          <p:nvGrpSpPr>
            <p:cNvPr id="9237" name="Group 21"/>
            <p:cNvGrpSpPr>
              <a:grpSpLocks/>
            </p:cNvGrpSpPr>
            <p:nvPr/>
          </p:nvGrpSpPr>
          <p:grpSpPr bwMode="auto">
            <a:xfrm>
              <a:off x="748" y="1162"/>
              <a:ext cx="408" cy="408"/>
              <a:chOff x="839" y="3475"/>
              <a:chExt cx="408" cy="408"/>
            </a:xfrm>
          </p:grpSpPr>
          <p:sp>
            <p:nvSpPr>
              <p:cNvPr id="9238" name="Rectangle 22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292" y="116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9241" name="Group 25"/>
            <p:cNvGrpSpPr>
              <a:grpSpLocks/>
            </p:cNvGrpSpPr>
            <p:nvPr/>
          </p:nvGrpSpPr>
          <p:grpSpPr bwMode="auto">
            <a:xfrm>
              <a:off x="1837" y="981"/>
              <a:ext cx="545" cy="771"/>
              <a:chOff x="793" y="2523"/>
              <a:chExt cx="545" cy="771"/>
            </a:xfrm>
          </p:grpSpPr>
          <p:sp>
            <p:nvSpPr>
              <p:cNvPr id="9242" name="Rectangle 26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262" name="Group 46"/>
          <p:cNvGrpSpPr>
            <a:grpSpLocks/>
          </p:cNvGrpSpPr>
          <p:nvPr/>
        </p:nvGrpSpPr>
        <p:grpSpPr bwMode="auto">
          <a:xfrm>
            <a:off x="1187450" y="3500438"/>
            <a:ext cx="4321175" cy="1296987"/>
            <a:chOff x="748" y="2205"/>
            <a:chExt cx="2722" cy="817"/>
          </a:xfrm>
        </p:grpSpPr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748" y="229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sym typeface="Symbol" pitchFamily="18" charset="2"/>
                </a:rPr>
                <a:t></a:t>
              </a:r>
              <a:endParaRPr lang="en-GB" altLang="en-US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310" y="2320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9247" name="Group 31"/>
            <p:cNvGrpSpPr>
              <a:grpSpLocks/>
            </p:cNvGrpSpPr>
            <p:nvPr/>
          </p:nvGrpSpPr>
          <p:grpSpPr bwMode="auto">
            <a:xfrm>
              <a:off x="1610" y="2205"/>
              <a:ext cx="1860" cy="817"/>
              <a:chOff x="3651" y="2704"/>
              <a:chExt cx="1860" cy="817"/>
            </a:xfrm>
          </p:grpSpPr>
          <p:grpSp>
            <p:nvGrpSpPr>
              <p:cNvPr id="9248" name="Group 32"/>
              <p:cNvGrpSpPr>
                <a:grpSpLocks/>
              </p:cNvGrpSpPr>
              <p:nvPr/>
            </p:nvGrpSpPr>
            <p:grpSpPr bwMode="auto">
              <a:xfrm>
                <a:off x="3833" y="2704"/>
                <a:ext cx="1633" cy="635"/>
                <a:chOff x="1610" y="1162"/>
                <a:chExt cx="1633" cy="635"/>
              </a:xfrm>
            </p:grpSpPr>
            <p:sp>
              <p:nvSpPr>
                <p:cNvPr id="9249" name="Line 33"/>
                <p:cNvSpPr>
                  <a:spLocks noChangeShapeType="1"/>
                </p:cNvSpPr>
                <p:nvPr/>
              </p:nvSpPr>
              <p:spPr bwMode="auto">
                <a:xfrm>
                  <a:off x="1927" y="1162"/>
                  <a:ext cx="13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50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655" y="1162"/>
                  <a:ext cx="272" cy="63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1610" y="1661"/>
                  <a:ext cx="45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252" name="Rectangle 36"/>
              <p:cNvSpPr>
                <a:spLocks noChangeArrowheads="1"/>
              </p:cNvSpPr>
              <p:nvPr/>
            </p:nvSpPr>
            <p:spPr bwMode="auto">
              <a:xfrm>
                <a:off x="3651" y="2732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grpSp>
            <p:nvGrpSpPr>
              <p:cNvPr id="9253" name="Group 37"/>
              <p:cNvGrpSpPr>
                <a:grpSpLocks/>
              </p:cNvGrpSpPr>
              <p:nvPr/>
            </p:nvGrpSpPr>
            <p:grpSpPr bwMode="auto">
              <a:xfrm>
                <a:off x="4059" y="2750"/>
                <a:ext cx="545" cy="771"/>
                <a:chOff x="793" y="2523"/>
                <a:chExt cx="545" cy="771"/>
              </a:xfrm>
            </p:grpSpPr>
            <p:sp>
              <p:nvSpPr>
                <p:cNvPr id="9254" name="Rectangle 38"/>
                <p:cNvSpPr>
                  <a:spLocks noChangeArrowheads="1"/>
                </p:cNvSpPr>
                <p:nvPr/>
              </p:nvSpPr>
              <p:spPr bwMode="auto">
                <a:xfrm>
                  <a:off x="884" y="2523"/>
                  <a:ext cx="408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2800">
                      <a:sym typeface="Symbol" pitchFamily="18" charset="2"/>
                    </a:rPr>
                    <a:t></a:t>
                  </a:r>
                  <a:r>
                    <a:rPr lang="en-GB" altLang="en-US" sz="2800"/>
                    <a:t>fx</a:t>
                  </a:r>
                  <a:r>
                    <a:rPr lang="en-GB" altLang="en-US" sz="2800" baseline="30000"/>
                    <a:t>2</a:t>
                  </a:r>
                  <a:endParaRPr lang="en-GB" altLang="en-US"/>
                </a:p>
              </p:txBody>
            </p:sp>
            <p:sp>
              <p:nvSpPr>
                <p:cNvPr id="9255" name="Rectangle 39"/>
                <p:cNvSpPr>
                  <a:spLocks noChangeArrowheads="1"/>
                </p:cNvSpPr>
                <p:nvPr/>
              </p:nvSpPr>
              <p:spPr bwMode="auto">
                <a:xfrm>
                  <a:off x="884" y="2886"/>
                  <a:ext cx="408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2800"/>
                    <a:t>n</a:t>
                  </a:r>
                  <a:endParaRPr lang="en-GB" altLang="en-US"/>
                </a:p>
              </p:txBody>
            </p:sp>
            <p:sp>
              <p:nvSpPr>
                <p:cNvPr id="9256" name="Line 40"/>
                <p:cNvSpPr>
                  <a:spLocks noChangeShapeType="1"/>
                </p:cNvSpPr>
                <p:nvPr/>
              </p:nvSpPr>
              <p:spPr bwMode="auto">
                <a:xfrm>
                  <a:off x="793" y="2931"/>
                  <a:ext cx="54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>
                <a:off x="4740" y="3067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258" name="Group 42"/>
              <p:cNvGrpSpPr>
                <a:grpSpLocks/>
              </p:cNvGrpSpPr>
              <p:nvPr/>
            </p:nvGrpSpPr>
            <p:grpSpPr bwMode="auto">
              <a:xfrm>
                <a:off x="5103" y="2840"/>
                <a:ext cx="408" cy="408"/>
                <a:chOff x="839" y="3475"/>
                <a:chExt cx="408" cy="408"/>
              </a:xfrm>
            </p:grpSpPr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auto">
                <a:xfrm>
                  <a:off x="839" y="3475"/>
                  <a:ext cx="408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2800"/>
                    <a:t>x</a:t>
                  </a:r>
                  <a:r>
                    <a:rPr lang="en-GB" altLang="en-US" sz="2800" baseline="30000"/>
                    <a:t>2</a:t>
                  </a:r>
                  <a:endParaRPr lang="en-GB" altLang="en-US"/>
                </a:p>
              </p:txBody>
            </p:sp>
            <p:sp>
              <p:nvSpPr>
                <p:cNvPr id="9260" name="Line 44"/>
                <p:cNvSpPr>
                  <a:spLocks noChangeShapeType="1"/>
                </p:cNvSpPr>
                <p:nvPr/>
              </p:nvSpPr>
              <p:spPr bwMode="auto">
                <a:xfrm>
                  <a:off x="926" y="361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are the headings for this table?</a:t>
            </a:r>
          </a:p>
        </p:txBody>
      </p:sp>
      <p:graphicFrame>
        <p:nvGraphicFramePr>
          <p:cNvPr id="55321" name="Group 25"/>
          <p:cNvGraphicFramePr>
            <a:graphicFrameLocks noGrp="1"/>
          </p:cNvGraphicFramePr>
          <p:nvPr/>
        </p:nvGraphicFramePr>
        <p:xfrm>
          <a:off x="1403350" y="2349500"/>
          <a:ext cx="6096000" cy="115093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are the headings for this table?</a:t>
            </a:r>
          </a:p>
        </p:txBody>
      </p:sp>
      <p:graphicFrame>
        <p:nvGraphicFramePr>
          <p:cNvPr id="57368" name="Group 24"/>
          <p:cNvGraphicFramePr>
            <a:graphicFrameLocks noGrp="1"/>
          </p:cNvGraphicFramePr>
          <p:nvPr/>
        </p:nvGraphicFramePr>
        <p:xfrm>
          <a:off x="1403350" y="2349500"/>
          <a:ext cx="6096000" cy="115379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The table below shows the scores obtained in 20 netball matches by year 11.</a:t>
            </a:r>
          </a:p>
        </p:txBody>
      </p:sp>
      <p:graphicFrame>
        <p:nvGraphicFramePr>
          <p:cNvPr id="7211" name="Group 43"/>
          <p:cNvGraphicFramePr>
            <a:graphicFrameLocks noGrp="1"/>
          </p:cNvGraphicFramePr>
          <p:nvPr/>
        </p:nvGraphicFramePr>
        <p:xfrm>
          <a:off x="1547813" y="1412875"/>
          <a:ext cx="3600450" cy="4122739"/>
        </p:xfrm>
        <a:graphic>
          <a:graphicData uri="http://schemas.openxmlformats.org/drawingml/2006/table">
            <a:tbl>
              <a:tblPr/>
              <a:tblGrid>
                <a:gridCol w="1800225"/>
                <a:gridCol w="1800225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Score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Frequency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435600" y="1557338"/>
            <a:ext cx="3024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Calculate the mean and standard deviation.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508625" y="2852738"/>
            <a:ext cx="3313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The standard deviation is given by the formula.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5292725" y="4292600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>
                <a:sym typeface="Symbol" pitchFamily="18" charset="2"/>
              </a:rPr>
              <a:t></a:t>
            </a:r>
            <a:endParaRPr lang="en-GB" altLang="en-US"/>
          </a:p>
        </p:txBody>
      </p:sp>
      <p:grpSp>
        <p:nvGrpSpPr>
          <p:cNvPr id="7236" name="Group 68"/>
          <p:cNvGrpSpPr>
            <a:grpSpLocks/>
          </p:cNvGrpSpPr>
          <p:nvPr/>
        </p:nvGrpSpPr>
        <p:grpSpPr bwMode="auto">
          <a:xfrm>
            <a:off x="5795963" y="4292600"/>
            <a:ext cx="2952750" cy="1296988"/>
            <a:chOff x="3651" y="2704"/>
            <a:chExt cx="1860" cy="817"/>
          </a:xfrm>
        </p:grpSpPr>
        <p:grpSp>
          <p:nvGrpSpPr>
            <p:cNvPr id="7215" name="Group 47"/>
            <p:cNvGrpSpPr>
              <a:grpSpLocks/>
            </p:cNvGrpSpPr>
            <p:nvPr/>
          </p:nvGrpSpPr>
          <p:grpSpPr bwMode="auto">
            <a:xfrm>
              <a:off x="3833" y="2704"/>
              <a:ext cx="1633" cy="635"/>
              <a:chOff x="1610" y="1162"/>
              <a:chExt cx="1633" cy="635"/>
            </a:xfrm>
          </p:grpSpPr>
          <p:sp>
            <p:nvSpPr>
              <p:cNvPr id="7216" name="Line 48"/>
              <p:cNvSpPr>
                <a:spLocks noChangeShapeType="1"/>
              </p:cNvSpPr>
              <p:nvPr/>
            </p:nvSpPr>
            <p:spPr bwMode="auto">
              <a:xfrm>
                <a:off x="1927" y="1162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 flipH="1">
                <a:off x="1655" y="1162"/>
                <a:ext cx="272" cy="6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8" name="Line 50"/>
              <p:cNvSpPr>
                <a:spLocks noChangeShapeType="1"/>
              </p:cNvSpPr>
              <p:nvPr/>
            </p:nvSpPr>
            <p:spPr bwMode="auto">
              <a:xfrm flipH="1" flipV="1">
                <a:off x="1610" y="1661"/>
                <a:ext cx="45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3651" y="2732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sym typeface="Symbol" pitchFamily="18" charset="2"/>
                </a:rPr>
                <a:t>=</a:t>
              </a:r>
              <a:endParaRPr lang="en-GB" altLang="en-US"/>
            </a:p>
          </p:txBody>
        </p:sp>
        <p:grpSp>
          <p:nvGrpSpPr>
            <p:cNvPr id="7220" name="Group 52"/>
            <p:cNvGrpSpPr>
              <a:grpSpLocks/>
            </p:cNvGrpSpPr>
            <p:nvPr/>
          </p:nvGrpSpPr>
          <p:grpSpPr bwMode="auto">
            <a:xfrm>
              <a:off x="4059" y="2750"/>
              <a:ext cx="545" cy="771"/>
              <a:chOff x="793" y="2523"/>
              <a:chExt cx="545" cy="771"/>
            </a:xfrm>
          </p:grpSpPr>
          <p:sp>
            <p:nvSpPr>
              <p:cNvPr id="7221" name="Rectangle 53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7222" name="Rectangle 54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7223" name="Line 55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>
              <a:off x="4740" y="306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25" name="Group 57"/>
            <p:cNvGrpSpPr>
              <a:grpSpLocks/>
            </p:cNvGrpSpPr>
            <p:nvPr/>
          </p:nvGrpSpPr>
          <p:grpSpPr bwMode="auto">
            <a:xfrm>
              <a:off x="5103" y="2840"/>
              <a:ext cx="408" cy="408"/>
              <a:chOff x="839" y="3475"/>
              <a:chExt cx="408" cy="408"/>
            </a:xfrm>
          </p:grpSpPr>
          <p:sp>
            <p:nvSpPr>
              <p:cNvPr id="7226" name="Rectangle 58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r>
                  <a:rPr lang="en-GB" altLang="en-US" sz="2800" baseline="30000"/>
                  <a:t>2</a:t>
                </a:r>
                <a:endParaRPr lang="en-GB" altLang="en-US"/>
              </a:p>
            </p:txBody>
          </p:sp>
          <p:sp>
            <p:nvSpPr>
              <p:cNvPr id="7227" name="Line 59"/>
              <p:cNvSpPr>
                <a:spLocks noChangeShapeType="1"/>
              </p:cNvSpPr>
              <p:nvPr/>
            </p:nvSpPr>
            <p:spPr bwMode="auto">
              <a:xfrm>
                <a:off x="926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237" name="Group 69"/>
          <p:cNvGrpSpPr>
            <a:grpSpLocks/>
          </p:cNvGrpSpPr>
          <p:nvPr/>
        </p:nvGrpSpPr>
        <p:grpSpPr bwMode="auto">
          <a:xfrm>
            <a:off x="2843213" y="5634038"/>
            <a:ext cx="2089150" cy="1223962"/>
            <a:chOff x="1791" y="3549"/>
            <a:chExt cx="1316" cy="771"/>
          </a:xfrm>
        </p:grpSpPr>
        <p:grpSp>
          <p:nvGrpSpPr>
            <p:cNvPr id="7228" name="Group 60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7229" name="Rectangle 61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7230" name="Line 62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7232" name="Group 64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7233" name="Rectangle 65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7234" name="Rectangle 66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7235" name="Line 67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3" grpId="0"/>
      <p:bldP spid="72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11334" name="Group 70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 use this table.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250825" y="139700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50" name="Group 66"/>
          <p:cNvGrpSpPr>
            <a:grpSpLocks/>
          </p:cNvGrpSpPr>
          <p:nvPr/>
        </p:nvGrpSpPr>
        <p:grpSpPr bwMode="auto">
          <a:xfrm>
            <a:off x="468313" y="4437063"/>
            <a:ext cx="2089150" cy="1223962"/>
            <a:chOff x="1791" y="3549"/>
            <a:chExt cx="1316" cy="771"/>
          </a:xfrm>
        </p:grpSpPr>
        <p:grpSp>
          <p:nvGrpSpPr>
            <p:cNvPr id="16451" name="Group 67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16452" name="Rectangle 68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16455" name="Group 71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16456" name="Rectangle 72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16457" name="Rectangle 73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50825" y="260350"/>
          <a:ext cx="8497888" cy="4064002"/>
        </p:xfrm>
        <a:graphic>
          <a:graphicData uri="http://schemas.openxmlformats.org/drawingml/2006/table">
            <a:tbl>
              <a:tblPr/>
              <a:tblGrid>
                <a:gridCol w="1700213"/>
                <a:gridCol w="1698625"/>
                <a:gridCol w="1700212"/>
                <a:gridCol w="1698625"/>
                <a:gridCol w="1700213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72" name="Group 64"/>
          <p:cNvGrpSpPr>
            <a:grpSpLocks/>
          </p:cNvGrpSpPr>
          <p:nvPr/>
        </p:nvGrpSpPr>
        <p:grpSpPr bwMode="auto">
          <a:xfrm>
            <a:off x="468313" y="4437063"/>
            <a:ext cx="2089150" cy="1223962"/>
            <a:chOff x="1791" y="3549"/>
            <a:chExt cx="1316" cy="771"/>
          </a:xfrm>
        </p:grpSpPr>
        <p:grpSp>
          <p:nvGrpSpPr>
            <p:cNvPr id="17473" name="Group 65"/>
            <p:cNvGrpSpPr>
              <a:grpSpLocks/>
            </p:cNvGrpSpPr>
            <p:nvPr/>
          </p:nvGrpSpPr>
          <p:grpSpPr bwMode="auto">
            <a:xfrm>
              <a:off x="1791" y="3657"/>
              <a:ext cx="408" cy="408"/>
              <a:chOff x="839" y="3475"/>
              <a:chExt cx="408" cy="408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839" y="3475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x</a:t>
                </a:r>
                <a:endParaRPr lang="en-GB" altLang="en-US"/>
              </a:p>
            </p:txBody>
          </p:sp>
          <p:sp>
            <p:nvSpPr>
              <p:cNvPr id="17475" name="Line 67"/>
              <p:cNvSpPr>
                <a:spLocks noChangeShapeType="1"/>
              </p:cNvSpPr>
              <p:nvPr/>
            </p:nvSpPr>
            <p:spPr bwMode="auto">
              <a:xfrm>
                <a:off x="975" y="361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2154" y="3657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grpSp>
          <p:nvGrpSpPr>
            <p:cNvPr id="17477" name="Group 69"/>
            <p:cNvGrpSpPr>
              <a:grpSpLocks/>
            </p:cNvGrpSpPr>
            <p:nvPr/>
          </p:nvGrpSpPr>
          <p:grpSpPr bwMode="auto">
            <a:xfrm>
              <a:off x="2562" y="3549"/>
              <a:ext cx="545" cy="771"/>
              <a:chOff x="793" y="2523"/>
              <a:chExt cx="545" cy="771"/>
            </a:xfrm>
          </p:grpSpPr>
          <p:sp>
            <p:nvSpPr>
              <p:cNvPr id="17478" name="Rectangle 70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ym typeface="Symbol" pitchFamily="18" charset="2"/>
                  </a:rPr>
                  <a:t></a:t>
                </a:r>
                <a:r>
                  <a:rPr lang="en-GB" altLang="en-US" sz="2800"/>
                  <a:t>fx</a:t>
                </a:r>
                <a:endParaRPr lang="en-GB" altLang="en-US"/>
              </a:p>
            </p:txBody>
          </p:sp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/>
                  <a:t>n</a:t>
                </a:r>
                <a:endParaRPr lang="en-GB" altLang="en-US"/>
              </a:p>
            </p:txBody>
          </p:sp>
          <p:sp>
            <p:nvSpPr>
              <p:cNvPr id="17480" name="Line 72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7486" name="Group 78"/>
          <p:cNvGrpSpPr>
            <a:grpSpLocks/>
          </p:cNvGrpSpPr>
          <p:nvPr/>
        </p:nvGrpSpPr>
        <p:grpSpPr bwMode="auto">
          <a:xfrm>
            <a:off x="1042988" y="5445125"/>
            <a:ext cx="1514475" cy="1223963"/>
            <a:chOff x="657" y="3430"/>
            <a:chExt cx="954" cy="771"/>
          </a:xfrm>
        </p:grpSpPr>
        <p:grpSp>
          <p:nvGrpSpPr>
            <p:cNvPr id="17481" name="Group 73"/>
            <p:cNvGrpSpPr>
              <a:grpSpLocks/>
            </p:cNvGrpSpPr>
            <p:nvPr/>
          </p:nvGrpSpPr>
          <p:grpSpPr bwMode="auto">
            <a:xfrm>
              <a:off x="1066" y="3430"/>
              <a:ext cx="545" cy="771"/>
              <a:chOff x="793" y="2523"/>
              <a:chExt cx="545" cy="771"/>
            </a:xfrm>
          </p:grpSpPr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884" y="2523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  <a:sym typeface="Symbol" pitchFamily="18" charset="2"/>
                  </a:rPr>
                  <a:t>121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17483" name="Rectangle 75"/>
              <p:cNvSpPr>
                <a:spLocks noChangeArrowheads="1"/>
              </p:cNvSpPr>
              <p:nvPr/>
            </p:nvSpPr>
            <p:spPr bwMode="auto">
              <a:xfrm>
                <a:off x="884" y="2886"/>
                <a:ext cx="40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2800">
                    <a:solidFill>
                      <a:srgbClr val="FF3300"/>
                    </a:solidFill>
                  </a:rPr>
                  <a:t>20</a:t>
                </a:r>
                <a:endParaRPr lang="en-GB" alt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17484" name="Line 76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5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657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</p:grpSp>
      <p:grpSp>
        <p:nvGrpSpPr>
          <p:cNvPr id="17489" name="Group 81"/>
          <p:cNvGrpSpPr>
            <a:grpSpLocks/>
          </p:cNvGrpSpPr>
          <p:nvPr/>
        </p:nvGrpSpPr>
        <p:grpSpPr bwMode="auto">
          <a:xfrm>
            <a:off x="3059113" y="5661025"/>
            <a:ext cx="1512887" cy="647700"/>
            <a:chOff x="1927" y="3566"/>
            <a:chExt cx="953" cy="408"/>
          </a:xfrm>
        </p:grpSpPr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1927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=</a:t>
              </a:r>
              <a:endParaRPr lang="en-GB" altLang="en-US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2472" y="3566"/>
              <a:ext cx="4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/>
                <a:t>6.05</a:t>
              </a:r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 design template [1]">
  <a:themeElements>
    <a:clrScheme name="Blueprint design template [1]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 design template [1]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int design template [1]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[1]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[1]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[1]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[1]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[1]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[1]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[1]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[1]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Blueprint design template [1]</Template>
  <TotalTime>151</TotalTime>
  <Words>1004</Words>
  <Application>Microsoft Office PowerPoint</Application>
  <PresentationFormat>On-screen Show (4:3)</PresentationFormat>
  <Paragraphs>776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Unicode MS</vt:lpstr>
      <vt:lpstr>Tahoma</vt:lpstr>
      <vt:lpstr>Comic Sans MS</vt:lpstr>
      <vt:lpstr>Symbol</vt:lpstr>
      <vt:lpstr>Blueprint design template [1]</vt:lpstr>
      <vt:lpstr>Statistics 2 Lesson 2.7</vt:lpstr>
      <vt:lpstr>PowerPoint Presentation</vt:lpstr>
      <vt:lpstr>The table below shows the scores obtained in 20 netball matches by year 11.</vt:lpstr>
      <vt:lpstr>We use this table.</vt:lpstr>
      <vt:lpstr>We use this table.</vt:lpstr>
      <vt:lpstr>We use this table.</vt:lpstr>
      <vt:lpstr>We use this table.</vt:lpstr>
      <vt:lpstr>PowerPoint Presentation</vt:lpstr>
      <vt:lpstr>PowerPoint Presentation</vt:lpstr>
      <vt:lpstr>PowerPoint Presentation</vt:lpstr>
      <vt:lpstr>PowerPoint Presentation</vt:lpstr>
      <vt:lpstr>The table below shows the scores obtained in 30 netball matches by year 10.</vt:lpstr>
      <vt:lpstr>We use this table.</vt:lpstr>
      <vt:lpstr>We use this table.</vt:lpstr>
      <vt:lpstr>We use this table.</vt:lpstr>
      <vt:lpstr>We use this table.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Words</vt:lpstr>
      <vt:lpstr>Copy these formulae into your books.</vt:lpstr>
      <vt:lpstr>What are the headings for this table?</vt:lpstr>
      <vt:lpstr>What are the headings for this table?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Lesson 2.7</dc:title>
  <dc:creator>RYDER</dc:creator>
  <cp:lastModifiedBy>-</cp:lastModifiedBy>
  <cp:revision>10</cp:revision>
  <dcterms:created xsi:type="dcterms:W3CDTF">2006-07-12T09:42:07Z</dcterms:created>
  <dcterms:modified xsi:type="dcterms:W3CDTF">2015-02-11T09:26:41Z</dcterms:modified>
</cp:coreProperties>
</file>