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7" r:id="rId2"/>
    <p:sldId id="330" r:id="rId3"/>
    <p:sldId id="337" r:id="rId4"/>
    <p:sldId id="333" r:id="rId5"/>
    <p:sldId id="341" r:id="rId6"/>
    <p:sldId id="338" r:id="rId7"/>
    <p:sldId id="342" r:id="rId8"/>
    <p:sldId id="343" r:id="rId9"/>
    <p:sldId id="351" r:id="rId10"/>
    <p:sldId id="352" r:id="rId11"/>
    <p:sldId id="361" r:id="rId12"/>
    <p:sldId id="362" r:id="rId13"/>
    <p:sldId id="363" r:id="rId14"/>
    <p:sldId id="364" r:id="rId15"/>
    <p:sldId id="355" r:id="rId16"/>
    <p:sldId id="350" r:id="rId17"/>
    <p:sldId id="3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1EF"/>
    <a:srgbClr val="DB8A31"/>
    <a:srgbClr val="FFD700"/>
    <a:srgbClr val="00CC00"/>
    <a:srgbClr val="FF0066"/>
    <a:srgbClr val="FFFF00"/>
    <a:srgbClr val="FFFF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814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CEFF4-E046-4FCD-A42F-D4CC927F9A66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CB5B-B4D2-48A0-A469-22DF8A18F4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0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10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11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12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13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14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15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16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17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2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3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4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5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6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7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8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61D47-B764-485B-9E9D-BD072E47CFD6}" type="slidenum">
              <a:rPr lang="en-GB"/>
              <a:pPr/>
              <a:t>9</a:t>
            </a:fld>
            <a:endParaRPr lang="en-GB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87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929F-CE1E-4E67-B210-CE45170537BD}" type="datetimeFigureOut">
              <a:rPr lang="en-US" smtClean="0"/>
              <a:pPr/>
              <a:t>2/11/2015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CBBC5-BE4C-46C0-8533-59D809B0BB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.xml"/><Relationship Id="rId7" Type="http://schemas.openxmlformats.org/officeDocument/2006/relationships/image" Target="../media/image9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5364088" y="188639"/>
            <a:ext cx="3654004" cy="720079"/>
          </a:xfrm>
          <a:prstGeom prst="roundRect">
            <a:avLst>
              <a:gd name="adj" fmla="val 43579"/>
            </a:avLst>
          </a:prstGeom>
          <a:solidFill>
            <a:srgbClr val="FFFF00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fld id="{1B4DA4EF-5F59-49B2-9A49-3FF9B2DA2FA6}" type="datetime1">
              <a:rPr lang="en-GB" sz="4000" b="1" smtClean="0"/>
              <a:pPr algn="ctr" eaLnBrk="0" hangingPunct="0"/>
              <a:t>11/02/2015</a:t>
            </a:fld>
            <a:endParaRPr lang="en-GB" sz="4000" b="1" dirty="0"/>
          </a:p>
        </p:txBody>
      </p:sp>
      <p:sp>
        <p:nvSpPr>
          <p:cNvPr id="3" name="AutoShape 11"/>
          <p:cNvSpPr txBox="1">
            <a:spLocks noChangeArrowheads="1"/>
          </p:cNvSpPr>
          <p:nvPr/>
        </p:nvSpPr>
        <p:spPr>
          <a:xfrm>
            <a:off x="0" y="1124744"/>
            <a:ext cx="9144000" cy="981075"/>
          </a:xfrm>
          <a:prstGeom prst="roundRect">
            <a:avLst>
              <a:gd name="adj" fmla="val 43579"/>
            </a:avLst>
          </a:prstGeom>
          <a:solidFill>
            <a:srgbClr val="FFFF00"/>
          </a:solidFill>
          <a:ln w="63500">
            <a:solidFill>
              <a:srgbClr val="5B0091"/>
            </a:solidFill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6000" b="1" dirty="0" smtClean="0"/>
              <a:t>Sampling</a:t>
            </a:r>
            <a:endParaRPr lang="en-GB" sz="6000" b="1" dirty="0"/>
          </a:p>
        </p:txBody>
      </p:sp>
      <p:sp>
        <p:nvSpPr>
          <p:cNvPr id="4" name="AutoShape 11"/>
          <p:cNvSpPr txBox="1">
            <a:spLocks noChangeArrowheads="1"/>
          </p:cNvSpPr>
          <p:nvPr/>
        </p:nvSpPr>
        <p:spPr>
          <a:xfrm>
            <a:off x="179512" y="188640"/>
            <a:ext cx="3654004" cy="720079"/>
          </a:xfrm>
          <a:prstGeom prst="roundRect">
            <a:avLst>
              <a:gd name="adj" fmla="val 43579"/>
            </a:avLst>
          </a:prstGeom>
          <a:solidFill>
            <a:srgbClr val="FFFF00"/>
          </a:solidFill>
          <a:ln w="63500">
            <a:solidFill>
              <a:srgbClr val="5B0091"/>
            </a:solidFill>
            <a:rou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sz="4000" b="1" dirty="0" smtClean="0"/>
              <a:t>Level 7/8</a:t>
            </a:r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276872"/>
            <a:ext cx="5310485" cy="37444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507" name="Picture 3" descr="CropperCapture[363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204864"/>
            <a:ext cx="2374825" cy="22414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80112" y="4653136"/>
            <a:ext cx="331236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Complete the questions on the sheet.</a:t>
            </a:r>
          </a:p>
          <a:p>
            <a:r>
              <a:rPr lang="en-GB" dirty="0" smtClean="0">
                <a:latin typeface="Comic Sans MS" pitchFamily="66" charset="0"/>
              </a:rPr>
              <a:t>The bottom question is a fully answered example to help you if you are unsure</a:t>
            </a:r>
            <a:endParaRPr lang="en-GB" dirty="0">
              <a:latin typeface="Comic Sans MS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07" name="ShockwaveFlash1" r:id="rId2" imgW="1655829" imgH="1168646"/>
        </mc:Choice>
        <mc:Fallback>
          <p:control name="ShockwaveFlash1" r:id="rId2" imgW="1655829" imgH="1168646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8850" y="2276475"/>
                  <a:ext cx="1655763" cy="1168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83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1340768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1920" y="1340768"/>
          <a:ext cx="23279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Relative Frequency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80 ÷ 550 = </a:t>
            </a:r>
            <a:r>
              <a:rPr lang="en-GB" b="1" dirty="0" smtClean="0">
                <a:latin typeface="Comic Sans MS" pitchFamily="66" charset="0"/>
              </a:rPr>
              <a:t>0.145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90 ÷ 550 = </a:t>
            </a:r>
            <a:r>
              <a:rPr lang="en-GB" b="1" dirty="0" smtClean="0">
                <a:latin typeface="Comic Sans MS" pitchFamily="66" charset="0"/>
              </a:rPr>
              <a:t>0.164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115 ÷ 550 = </a:t>
            </a:r>
            <a:r>
              <a:rPr lang="en-GB" b="1" dirty="0" smtClean="0">
                <a:latin typeface="Comic Sans MS" pitchFamily="66" charset="0"/>
              </a:rPr>
              <a:t>0.21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125 ÷ 550 = </a:t>
            </a:r>
            <a:r>
              <a:rPr lang="en-GB" b="1" dirty="0" smtClean="0">
                <a:latin typeface="Comic Sans MS" pitchFamily="66" charset="0"/>
              </a:rPr>
              <a:t>0.227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140 ÷ 550 = </a:t>
            </a:r>
            <a:r>
              <a:rPr lang="en-GB" b="1" dirty="0" smtClean="0">
                <a:latin typeface="Comic Sans MS" pitchFamily="66" charset="0"/>
              </a:rPr>
              <a:t>0.255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293096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omic Sans MS" pitchFamily="66" charset="0"/>
              </a:rPr>
              <a:t>How many students from </a:t>
            </a:r>
            <a:r>
              <a:rPr lang="en-GB" sz="2200" b="1" dirty="0" smtClean="0">
                <a:latin typeface="Comic Sans MS" pitchFamily="66" charset="0"/>
              </a:rPr>
              <a:t>year 7</a:t>
            </a:r>
            <a:r>
              <a:rPr lang="en-GB" sz="2200" dirty="0" smtClean="0">
                <a:latin typeface="Comic Sans MS" pitchFamily="66" charset="0"/>
              </a:rPr>
              <a:t> should be in the sample?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797152"/>
            <a:ext cx="40324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Relative Frequency × Sample Size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15719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0.145 × 50 = 7.25 ≈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494116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7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1340768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1920" y="1340768"/>
          <a:ext cx="23279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Relative Frequency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80 ÷ 550 = </a:t>
            </a:r>
            <a:r>
              <a:rPr lang="en-GB" b="1" dirty="0" smtClean="0">
                <a:latin typeface="Comic Sans MS" pitchFamily="66" charset="0"/>
              </a:rPr>
              <a:t>0.145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90 ÷ 550 = </a:t>
            </a:r>
            <a:r>
              <a:rPr lang="en-GB" b="1" dirty="0" smtClean="0">
                <a:latin typeface="Comic Sans MS" pitchFamily="66" charset="0"/>
              </a:rPr>
              <a:t>0.164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115 ÷ 550 = </a:t>
            </a:r>
            <a:r>
              <a:rPr lang="en-GB" b="1" dirty="0" smtClean="0">
                <a:latin typeface="Comic Sans MS" pitchFamily="66" charset="0"/>
              </a:rPr>
              <a:t>0.21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125 ÷ 550 = </a:t>
            </a:r>
            <a:r>
              <a:rPr lang="en-GB" b="1" dirty="0" smtClean="0">
                <a:latin typeface="Comic Sans MS" pitchFamily="66" charset="0"/>
              </a:rPr>
              <a:t>0.227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140 ÷ 550 = </a:t>
            </a:r>
            <a:r>
              <a:rPr lang="en-GB" b="1" dirty="0" smtClean="0">
                <a:latin typeface="Comic Sans MS" pitchFamily="66" charset="0"/>
              </a:rPr>
              <a:t>0.255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293096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omic Sans MS" pitchFamily="66" charset="0"/>
              </a:rPr>
              <a:t>How many students from </a:t>
            </a:r>
            <a:r>
              <a:rPr lang="en-GB" sz="2200" b="1" dirty="0" smtClean="0">
                <a:latin typeface="Comic Sans MS" pitchFamily="66" charset="0"/>
              </a:rPr>
              <a:t>year 8</a:t>
            </a:r>
            <a:r>
              <a:rPr lang="en-GB" sz="2200" dirty="0" smtClean="0">
                <a:latin typeface="Comic Sans MS" pitchFamily="66" charset="0"/>
              </a:rPr>
              <a:t> should be in the sample?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797152"/>
            <a:ext cx="40324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Relative Frequency × Sample Size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15719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0.164 × 50 = 8.2 ≈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494116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8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1340768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1920" y="1340768"/>
          <a:ext cx="23279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Relative Frequency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80 ÷ 550 = </a:t>
            </a:r>
            <a:r>
              <a:rPr lang="en-GB" b="1" dirty="0" smtClean="0">
                <a:latin typeface="Comic Sans MS" pitchFamily="66" charset="0"/>
              </a:rPr>
              <a:t>0.145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90 ÷ 550 = </a:t>
            </a:r>
            <a:r>
              <a:rPr lang="en-GB" b="1" dirty="0" smtClean="0">
                <a:latin typeface="Comic Sans MS" pitchFamily="66" charset="0"/>
              </a:rPr>
              <a:t>0.164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115 ÷ 550 = </a:t>
            </a:r>
            <a:r>
              <a:rPr lang="en-GB" b="1" dirty="0" smtClean="0">
                <a:latin typeface="Comic Sans MS" pitchFamily="66" charset="0"/>
              </a:rPr>
              <a:t>0.21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125 ÷ 550 = </a:t>
            </a:r>
            <a:r>
              <a:rPr lang="en-GB" b="1" dirty="0" smtClean="0">
                <a:latin typeface="Comic Sans MS" pitchFamily="66" charset="0"/>
              </a:rPr>
              <a:t>0.227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140 ÷ 550 = </a:t>
            </a:r>
            <a:r>
              <a:rPr lang="en-GB" b="1" dirty="0" smtClean="0">
                <a:latin typeface="Comic Sans MS" pitchFamily="66" charset="0"/>
              </a:rPr>
              <a:t>0.255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293096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omic Sans MS" pitchFamily="66" charset="0"/>
              </a:rPr>
              <a:t>How many students from </a:t>
            </a:r>
            <a:r>
              <a:rPr lang="en-GB" sz="2200" b="1" dirty="0" smtClean="0">
                <a:latin typeface="Comic Sans MS" pitchFamily="66" charset="0"/>
              </a:rPr>
              <a:t>year 9</a:t>
            </a:r>
            <a:r>
              <a:rPr lang="en-GB" sz="2200" dirty="0" smtClean="0">
                <a:latin typeface="Comic Sans MS" pitchFamily="66" charset="0"/>
              </a:rPr>
              <a:t> should be in the sample?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797152"/>
            <a:ext cx="40324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Relative Frequency × Sample Size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157192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0.21 × 50 = 10.5 ≈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494116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11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1340768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1920" y="1340768"/>
          <a:ext cx="23279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Relative Frequency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80 ÷ 550 = </a:t>
            </a:r>
            <a:r>
              <a:rPr lang="en-GB" b="1" dirty="0" smtClean="0">
                <a:latin typeface="Comic Sans MS" pitchFamily="66" charset="0"/>
              </a:rPr>
              <a:t>0.145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90 ÷ 550 = </a:t>
            </a:r>
            <a:r>
              <a:rPr lang="en-GB" b="1" dirty="0" smtClean="0">
                <a:latin typeface="Comic Sans MS" pitchFamily="66" charset="0"/>
              </a:rPr>
              <a:t>0.164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115 ÷ 550 = </a:t>
            </a:r>
            <a:r>
              <a:rPr lang="en-GB" b="1" dirty="0" smtClean="0">
                <a:latin typeface="Comic Sans MS" pitchFamily="66" charset="0"/>
              </a:rPr>
              <a:t>0.21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125 ÷ 550 = </a:t>
            </a:r>
            <a:r>
              <a:rPr lang="en-GB" b="1" dirty="0" smtClean="0">
                <a:latin typeface="Comic Sans MS" pitchFamily="66" charset="0"/>
              </a:rPr>
              <a:t>0.227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140 ÷ 550 = </a:t>
            </a:r>
            <a:r>
              <a:rPr lang="en-GB" b="1" dirty="0" smtClean="0">
                <a:latin typeface="Comic Sans MS" pitchFamily="66" charset="0"/>
              </a:rPr>
              <a:t>0.255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293096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omic Sans MS" pitchFamily="66" charset="0"/>
              </a:rPr>
              <a:t>How many students from </a:t>
            </a:r>
            <a:r>
              <a:rPr lang="en-GB" sz="2200" b="1" dirty="0" smtClean="0">
                <a:latin typeface="Comic Sans MS" pitchFamily="66" charset="0"/>
              </a:rPr>
              <a:t>year 10</a:t>
            </a:r>
            <a:r>
              <a:rPr lang="en-GB" sz="2200" dirty="0" smtClean="0">
                <a:latin typeface="Comic Sans MS" pitchFamily="66" charset="0"/>
              </a:rPr>
              <a:t> should be in the sample?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797152"/>
            <a:ext cx="40324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Relative Frequency × Sample Size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15719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0.227 × 50 = 11.35 ≈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494116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11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1340768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51920" y="1340768"/>
          <a:ext cx="23279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Relative Frequency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51920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80 ÷ 550 = </a:t>
            </a:r>
            <a:r>
              <a:rPr lang="en-GB" b="1" dirty="0" smtClean="0">
                <a:latin typeface="Comic Sans MS" pitchFamily="66" charset="0"/>
              </a:rPr>
              <a:t>0.145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90 ÷ 550 = </a:t>
            </a:r>
            <a:r>
              <a:rPr lang="en-GB" b="1" dirty="0" smtClean="0">
                <a:latin typeface="Comic Sans MS" pitchFamily="66" charset="0"/>
              </a:rPr>
              <a:t>0.164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115 ÷ 550 = </a:t>
            </a:r>
            <a:r>
              <a:rPr lang="en-GB" b="1" dirty="0" smtClean="0">
                <a:latin typeface="Comic Sans MS" pitchFamily="66" charset="0"/>
              </a:rPr>
              <a:t>0.21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125 ÷ 550 = </a:t>
            </a:r>
            <a:r>
              <a:rPr lang="en-GB" b="1" dirty="0" smtClean="0">
                <a:latin typeface="Comic Sans MS" pitchFamily="66" charset="0"/>
              </a:rPr>
              <a:t>0.227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140 ÷ 550 = </a:t>
            </a:r>
            <a:r>
              <a:rPr lang="en-GB" b="1" dirty="0" smtClean="0">
                <a:latin typeface="Comic Sans MS" pitchFamily="66" charset="0"/>
              </a:rPr>
              <a:t>0.255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293096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latin typeface="Comic Sans MS" pitchFamily="66" charset="0"/>
              </a:rPr>
              <a:t>How many students from </a:t>
            </a:r>
            <a:r>
              <a:rPr lang="en-GB" sz="2200" b="1" dirty="0" smtClean="0">
                <a:latin typeface="Comic Sans MS" pitchFamily="66" charset="0"/>
              </a:rPr>
              <a:t>year 11</a:t>
            </a:r>
            <a:r>
              <a:rPr lang="en-GB" sz="2200" dirty="0" smtClean="0">
                <a:latin typeface="Comic Sans MS" pitchFamily="66" charset="0"/>
              </a:rPr>
              <a:t> should be in the sample?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656" y="4797152"/>
            <a:ext cx="40324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Relative Frequency × Sample Size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15719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itchFamily="66" charset="0"/>
              </a:rPr>
              <a:t>0.255 × 50 = 12.75 ≈</a:t>
            </a:r>
            <a:endParaRPr lang="en-GB" sz="5400" b="1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494116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13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00CC00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Demonstrate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In your book </a:t>
            </a:r>
            <a:r>
              <a:rPr lang="en-GB" sz="3200" dirty="0" smtClean="0">
                <a:latin typeface="Comic Sans MS" pitchFamily="66" charset="0"/>
              </a:rPr>
              <a:t>complete the questions on the worksheet.</a:t>
            </a:r>
          </a:p>
          <a:p>
            <a:r>
              <a:rPr lang="en-GB" sz="3200" b="1" dirty="0" smtClean="0">
                <a:latin typeface="Comic Sans MS" pitchFamily="66" charset="0"/>
              </a:rPr>
              <a:t>Do not copy out the tables!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 t="53642" r="41780" b="6989"/>
          <a:stretch/>
        </p:blipFill>
        <p:spPr bwMode="auto">
          <a:xfrm>
            <a:off x="467544" y="2904569"/>
            <a:ext cx="1392168" cy="333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9712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Start on Q3)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14908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Start on Q2)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522920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Start on Q1)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14096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Answers are at the back of the worksheet.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Of course </a:t>
            </a:r>
            <a:r>
              <a:rPr lang="en-GB" sz="2400" b="1" dirty="0" smtClean="0">
                <a:latin typeface="Comic Sans MS" pitchFamily="66" charset="0"/>
              </a:rPr>
              <a:t>you must show your workings!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chemeClr val="tx1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Plenary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In Mr Bradshaw’s previous school he took a </a:t>
            </a:r>
            <a:r>
              <a:rPr lang="en-GB" sz="2800" b="1" dirty="0" smtClean="0">
                <a:latin typeface="Comic Sans MS" pitchFamily="66" charset="0"/>
              </a:rPr>
              <a:t>sample of 120 students</a:t>
            </a:r>
            <a:r>
              <a:rPr lang="en-GB" sz="2800" dirty="0" smtClean="0">
                <a:latin typeface="Comic Sans MS" pitchFamily="66" charset="0"/>
              </a:rPr>
              <a:t>. </a:t>
            </a:r>
          </a:p>
          <a:p>
            <a:r>
              <a:rPr lang="en-GB" sz="2800" dirty="0" smtClean="0">
                <a:latin typeface="Comic Sans MS" pitchFamily="66" charset="0"/>
              </a:rPr>
              <a:t>In his sample there were </a:t>
            </a:r>
            <a:r>
              <a:rPr lang="en-GB" sz="2800" b="1" dirty="0" smtClean="0">
                <a:latin typeface="Comic Sans MS" pitchFamily="66" charset="0"/>
              </a:rPr>
              <a:t>52 girls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The school had 960 students.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How many girls would have been in the school?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65313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latin typeface="Comic Sans MS" pitchFamily="66" charset="0"/>
              </a:rPr>
              <a:t>52 ÷ 120 = </a:t>
            </a:r>
            <a:r>
              <a:rPr lang="en-GB" sz="3200" b="1" i="1" dirty="0" smtClean="0">
                <a:latin typeface="Comic Sans MS" pitchFamily="66" charset="0"/>
              </a:rPr>
              <a:t>0.433....... </a:t>
            </a:r>
            <a:endParaRPr lang="en-GB" sz="3200" b="1" i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 smtClean="0">
                <a:latin typeface="Comic Sans MS" pitchFamily="66" charset="0"/>
              </a:rPr>
              <a:t>0.433 × 960 = 415.68  </a:t>
            </a:r>
            <a:endParaRPr lang="en-GB" sz="3200" i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5157192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 </a:t>
            </a:r>
            <a:r>
              <a:rPr lang="en-GB" sz="6000" i="1" dirty="0" smtClean="0">
                <a:latin typeface="Comic Sans MS" pitchFamily="66" charset="0"/>
              </a:rPr>
              <a:t>≈ 416 girls</a:t>
            </a:r>
            <a:endParaRPr lang="en-GB" sz="60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chemeClr val="tx1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Plenary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 t="34449" r="14228" b="6989"/>
          <a:stretch/>
        </p:blipFill>
        <p:spPr bwMode="auto">
          <a:xfrm>
            <a:off x="467544" y="1278519"/>
            <a:ext cx="5544616" cy="496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6176" y="2248015"/>
            <a:ext cx="2376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anose="030F0702030302020204" pitchFamily="66" charset="0"/>
              </a:rPr>
              <a:t>WWW:</a:t>
            </a:r>
          </a:p>
          <a:p>
            <a:endParaRPr lang="en-GB" sz="4000" b="1" dirty="0" smtClean="0">
              <a:latin typeface="Comic Sans MS" panose="030F0702030302020204" pitchFamily="66" charset="0"/>
            </a:endParaRPr>
          </a:p>
          <a:p>
            <a:endParaRPr lang="en-GB" sz="4000" b="1" dirty="0">
              <a:latin typeface="Comic Sans MS" panose="030F0702030302020204" pitchFamily="66" charset="0"/>
            </a:endParaRPr>
          </a:p>
          <a:p>
            <a:r>
              <a:rPr lang="en-GB" sz="4000" b="1" dirty="0" smtClean="0">
                <a:latin typeface="Comic Sans MS" panose="030F0702030302020204" pitchFamily="66" charset="0"/>
              </a:rPr>
              <a:t>EBI: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ropperCapture[364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6331212" cy="18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227687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Q1) </a:t>
            </a:r>
            <a:r>
              <a:rPr lang="en-GB" dirty="0" smtClean="0">
                <a:latin typeface="Comic Sans MS" pitchFamily="66" charset="0"/>
              </a:rPr>
              <a:t>Do you think the spinner is fair? Explain your answer.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                                               </a:t>
            </a:r>
            <a:r>
              <a:rPr lang="en-GB" i="1" dirty="0" smtClean="0">
                <a:latin typeface="Chiller" pitchFamily="82" charset="0"/>
              </a:rPr>
              <a:t>                 </a:t>
            </a:r>
            <a:r>
              <a:rPr lang="en-GB" sz="2800" b="1" i="1" dirty="0" smtClean="0">
                <a:latin typeface="Chiller" pitchFamily="82" charset="0"/>
              </a:rPr>
              <a:t> </a:t>
            </a:r>
            <a:endParaRPr lang="en-GB" sz="2800" b="1" i="1" dirty="0">
              <a:latin typeface="Chiller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0100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Q2)  a) </a:t>
            </a:r>
            <a:r>
              <a:rPr lang="en-GB" dirty="0" smtClean="0">
                <a:latin typeface="Comic Sans MS" pitchFamily="66" charset="0"/>
              </a:rPr>
              <a:t>If the spinner was spun 400 times, how many 2’s would he expect?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hiller" pitchFamily="82" charset="0"/>
              </a:rPr>
              <a:t>                                               </a:t>
            </a:r>
            <a:endParaRPr lang="en-GB" sz="2800" b="1" dirty="0">
              <a:latin typeface="Chiller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86916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Q3) </a:t>
            </a:r>
            <a:r>
              <a:rPr lang="en-GB" dirty="0" smtClean="0">
                <a:latin typeface="Comic Sans MS" pitchFamily="66" charset="0"/>
              </a:rPr>
              <a:t>Suppose you play a game where it costs you 10p each time you spin.</a:t>
            </a:r>
          </a:p>
          <a:p>
            <a:r>
              <a:rPr lang="en-GB" dirty="0" smtClean="0">
                <a:latin typeface="Comic Sans MS" pitchFamily="66" charset="0"/>
              </a:rPr>
              <a:t>If you spin a 3 you win 50p. You start with £20</a:t>
            </a:r>
          </a:p>
          <a:p>
            <a:r>
              <a:rPr lang="en-GB" dirty="0" smtClean="0">
                <a:latin typeface="Comic Sans MS" pitchFamily="66" charset="0"/>
              </a:rPr>
              <a:t>How much money will you have if you play the game 1,000 times?</a:t>
            </a:r>
            <a:endParaRPr lang="en-GB" dirty="0">
              <a:latin typeface="Chiller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63691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No. It seems that number 1 is over twice as likely to appear than the others.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22108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0.26 × 400 = 104       </a:t>
            </a:r>
            <a:r>
              <a:rPr lang="en-GB" sz="4000" dirty="0" smtClean="0">
                <a:latin typeface="Aharoni" pitchFamily="2" charset="-79"/>
                <a:cs typeface="Aharoni" pitchFamily="2" charset="-79"/>
              </a:rPr>
              <a:t>104</a:t>
            </a: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5476664" y="3190664"/>
            <a:ext cx="6858000" cy="4766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184482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haroni" pitchFamily="2" charset="-79"/>
                <a:cs typeface="Aharoni" pitchFamily="2" charset="-79"/>
              </a:rPr>
              <a:t>50</a:t>
            </a: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62068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27÷50=</a:t>
            </a:r>
            <a:r>
              <a:rPr lang="en-GB" sz="3200" b="1" dirty="0" smtClean="0">
                <a:latin typeface="Aharoni" pitchFamily="2" charset="-79"/>
                <a:cs typeface="Aharoni" pitchFamily="2" charset="-79"/>
              </a:rPr>
              <a:t>0.54</a:t>
            </a:r>
            <a:endParaRPr lang="en-GB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10527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13÷50=</a:t>
            </a:r>
            <a:r>
              <a:rPr lang="en-GB" sz="3200" b="1" dirty="0" smtClean="0">
                <a:latin typeface="Aharoni" pitchFamily="2" charset="-79"/>
                <a:cs typeface="Aharoni" pitchFamily="2" charset="-79"/>
              </a:rPr>
              <a:t>0.26</a:t>
            </a:r>
            <a:endParaRPr lang="en-GB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148478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haroni" pitchFamily="2" charset="-79"/>
                <a:cs typeface="Aharoni" pitchFamily="2" charset="-79"/>
              </a:rPr>
              <a:t>10÷50=</a:t>
            </a:r>
            <a:r>
              <a:rPr lang="en-GB" sz="3200" b="1" dirty="0" smtClean="0">
                <a:latin typeface="Aharoni" pitchFamily="2" charset="-79"/>
                <a:cs typeface="Aharoni" pitchFamily="2" charset="-79"/>
              </a:rPr>
              <a:t>0.2</a:t>
            </a:r>
            <a:endParaRPr lang="en-GB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3501008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itchFamily="66" charset="0"/>
              </a:rPr>
              <a:t>b) </a:t>
            </a:r>
            <a:r>
              <a:rPr lang="en-GB" dirty="0" smtClean="0">
                <a:latin typeface="Comic Sans MS" pitchFamily="66" charset="0"/>
              </a:rPr>
              <a:t>If the spinner was spun 580 times, how many 1’s would he expect?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hiller" pitchFamily="82" charset="0"/>
              </a:rPr>
              <a:t>                                               </a:t>
            </a:r>
            <a:endParaRPr lang="en-GB" sz="2800" b="1" dirty="0">
              <a:latin typeface="Chiller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422108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0.54 × 580 = 313.2       </a:t>
            </a:r>
            <a:r>
              <a:rPr lang="en-GB" sz="4000" dirty="0" smtClean="0">
                <a:latin typeface="Aharoni" pitchFamily="2" charset="-79"/>
                <a:cs typeface="Aharoni" pitchFamily="2" charset="-79"/>
              </a:rPr>
              <a:t>313</a:t>
            </a: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805264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haroni" pitchFamily="2" charset="-79"/>
                <a:cs typeface="Aharoni" pitchFamily="2" charset="-79"/>
              </a:rPr>
              <a:t>Cost</a:t>
            </a:r>
            <a:r>
              <a:rPr lang="en-GB" sz="2400" dirty="0" smtClean="0">
                <a:latin typeface="Aharoni" pitchFamily="2" charset="-79"/>
                <a:cs typeface="Aharoni" pitchFamily="2" charset="-79"/>
              </a:rPr>
              <a:t> = 1,000 × 10p = </a:t>
            </a:r>
            <a:r>
              <a:rPr lang="en-GB" sz="2400" b="1" u="sng" dirty="0" smtClean="0">
                <a:latin typeface="Aharoni" pitchFamily="2" charset="-79"/>
                <a:cs typeface="Aharoni" pitchFamily="2" charset="-79"/>
              </a:rPr>
              <a:t>£100</a:t>
            </a:r>
          </a:p>
          <a:p>
            <a:r>
              <a:rPr lang="en-GB" sz="2400" b="1" dirty="0" smtClean="0">
                <a:latin typeface="Aharoni" pitchFamily="2" charset="-79"/>
                <a:cs typeface="Aharoni" pitchFamily="2" charset="-79"/>
              </a:rPr>
              <a:t>Winnings</a:t>
            </a:r>
            <a:r>
              <a:rPr lang="en-GB" sz="2400" dirty="0" smtClean="0">
                <a:latin typeface="Aharoni" pitchFamily="2" charset="-79"/>
                <a:cs typeface="Aharoni" pitchFamily="2" charset="-79"/>
              </a:rPr>
              <a:t> = 0.2 × 1,000 × 50p = </a:t>
            </a:r>
            <a:r>
              <a:rPr lang="en-GB" sz="2400" b="1" u="sng" dirty="0" smtClean="0">
                <a:latin typeface="Aharoni" pitchFamily="2" charset="-79"/>
                <a:cs typeface="Aharoni" pitchFamily="2" charset="-79"/>
              </a:rPr>
              <a:t>£100</a:t>
            </a:r>
            <a:endParaRPr lang="en-GB" sz="2400" b="1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587727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haroni" pitchFamily="2" charset="-79"/>
                <a:cs typeface="Aharoni" pitchFamily="2" charset="-79"/>
              </a:rPr>
              <a:t>He should still have £20.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49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www.newham.gov.uk/PublishingImages/News/Ensuring-access-to-sport-for-all.jpg"/>
          <p:cNvPicPr>
            <a:picLocks noChangeAspect="1" noChangeArrowheads="1"/>
          </p:cNvPicPr>
          <p:nvPr/>
        </p:nvPicPr>
        <p:blipFill>
          <a:blip r:embed="rId3" cstate="print"/>
          <a:srcRect l="82677" t="6047" b="55937"/>
          <a:stretch>
            <a:fillRect/>
          </a:stretch>
        </p:blipFill>
        <p:spPr bwMode="auto">
          <a:xfrm>
            <a:off x="179512" y="2204864"/>
            <a:ext cx="3339214" cy="3816477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2843808" y="1844824"/>
            <a:ext cx="6084168" cy="2520280"/>
          </a:xfrm>
          <a:prstGeom prst="wedgeRoundRectCallout">
            <a:avLst>
              <a:gd name="adj1" fmla="val -61248"/>
              <a:gd name="adj2" fmla="val 20260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87824" y="1916832"/>
            <a:ext cx="59401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100" dirty="0" smtClean="0">
                <a:latin typeface="Comic Sans MS" pitchFamily="66" charset="0"/>
              </a:rPr>
              <a:t>I want </a:t>
            </a:r>
            <a:r>
              <a:rPr lang="en-GB" sz="3100" b="1" u="sng" dirty="0" smtClean="0">
                <a:latin typeface="Comic Sans MS" pitchFamily="66" charset="0"/>
              </a:rPr>
              <a:t>your</a:t>
            </a:r>
            <a:r>
              <a:rPr lang="en-GB" sz="3100" dirty="0" smtClean="0">
                <a:latin typeface="Comic Sans MS" pitchFamily="66" charset="0"/>
              </a:rPr>
              <a:t> opinion Years 7-11. I won’t ask all of you.</a:t>
            </a:r>
          </a:p>
          <a:p>
            <a:r>
              <a:rPr lang="en-GB" sz="3100" dirty="0" smtClean="0">
                <a:latin typeface="Comic Sans MS" pitchFamily="66" charset="0"/>
              </a:rPr>
              <a:t>I’ll ask </a:t>
            </a:r>
            <a:r>
              <a:rPr lang="en-GB" sz="3100" i="1" dirty="0" smtClean="0">
                <a:latin typeface="Comic Sans MS" pitchFamily="66" charset="0"/>
              </a:rPr>
              <a:t>a </a:t>
            </a:r>
            <a:r>
              <a:rPr lang="en-GB" sz="3100" b="1" i="1" dirty="0" smtClean="0">
                <a:latin typeface="Comic Sans MS" pitchFamily="66" charset="0"/>
              </a:rPr>
              <a:t>sample</a:t>
            </a:r>
            <a:r>
              <a:rPr lang="en-GB" sz="3100" i="1" dirty="0" smtClean="0">
                <a:latin typeface="Comic Sans MS" pitchFamily="66" charset="0"/>
              </a:rPr>
              <a:t> </a:t>
            </a:r>
            <a:r>
              <a:rPr lang="en-GB" sz="3100" dirty="0" smtClean="0">
                <a:latin typeface="Comic Sans MS" pitchFamily="66" charset="0"/>
              </a:rPr>
              <a:t>of you.</a:t>
            </a:r>
          </a:p>
          <a:p>
            <a:r>
              <a:rPr lang="en-GB" sz="3100" dirty="0" smtClean="0">
                <a:latin typeface="Comic Sans MS" pitchFamily="66" charset="0"/>
              </a:rPr>
              <a:t>Lets say </a:t>
            </a:r>
            <a:r>
              <a:rPr lang="en-GB" sz="3100" b="1" dirty="0" smtClean="0">
                <a:latin typeface="Comic Sans MS" pitchFamily="66" charset="0"/>
              </a:rPr>
              <a:t>50</a:t>
            </a:r>
            <a:r>
              <a:rPr lang="en-GB" sz="3100" dirty="0" smtClean="0">
                <a:latin typeface="Comic Sans MS" pitchFamily="66" charset="0"/>
              </a:rPr>
              <a:t>.</a:t>
            </a:r>
          </a:p>
          <a:p>
            <a:r>
              <a:rPr lang="en-GB" sz="3100" dirty="0" smtClean="0">
                <a:latin typeface="Comic Sans MS" pitchFamily="66" charset="0"/>
              </a:rPr>
              <a:t>But how can I do it fairly?</a:t>
            </a:r>
            <a:endParaRPr lang="en-GB" sz="3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00CC00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Demonstrate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2289" name="Picture 1" descr="C:\Users\Sony Vaio\Documents\Cropper Captures\CropperCapture[360]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196752"/>
            <a:ext cx="3210971" cy="48207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412776"/>
            <a:ext cx="5040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Read through the three ways of sampling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Discuss in pairs what you think of each.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latin typeface="Comic Sans MS" pitchFamily="66" charset="0"/>
              </a:rPr>
              <a:t>Make notes on one of the pages.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2291" name="Picture 3" descr="http://www.vaniercollege.qc.ca/pdo/files/2012/05/H11-TT2-300x199.jpg"/>
          <p:cNvPicPr>
            <a:picLocks noChangeAspect="1" noChangeArrowheads="1"/>
          </p:cNvPicPr>
          <p:nvPr/>
        </p:nvPicPr>
        <p:blipFill>
          <a:blip r:embed="rId7" cstate="print"/>
          <a:srcRect l="16378" t="9496" r="25197" b="3799"/>
          <a:stretch>
            <a:fillRect/>
          </a:stretch>
        </p:blipFill>
        <p:spPr bwMode="auto">
          <a:xfrm>
            <a:off x="3635896" y="4509120"/>
            <a:ext cx="1669514" cy="1643492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12294" name="ShockwaveFlash1" r:id="rId2" imgW="1944915" imgH="1384248"/>
        </mc:Choice>
        <mc:Fallback>
          <p:control name="ShockwaveFlash1" r:id="rId2" imgW="1944915" imgH="1384248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19250" y="4868863"/>
                  <a:ext cx="1944688" cy="1384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856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0962" name="Picture 2" descr="http://www.rainesfoundation.org.uk/static/media/uploads/SixthForm/Images/HomePage/raines%200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7272808" cy="4848539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3424" y="0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3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3424" y="576064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251520" y="2636912"/>
            <a:ext cx="2333024" cy="3528392"/>
            <a:chOff x="323528" y="2636912"/>
            <a:chExt cx="2333024" cy="3528392"/>
          </a:xfrm>
        </p:grpSpPr>
        <p:pic>
          <p:nvPicPr>
            <p:cNvPr id="5" name="Picture 2" descr="http://www.newham.gov.uk/PublishingImages/News/Ensuring-access-to-sport-for-all.jpg"/>
            <p:cNvPicPr>
              <a:picLocks noChangeAspect="1" noChangeArrowheads="1"/>
            </p:cNvPicPr>
            <p:nvPr/>
          </p:nvPicPr>
          <p:blipFill>
            <a:blip r:embed="rId3" cstate="print"/>
            <a:srcRect l="87402" t="6047" r="5512" b="75591"/>
            <a:stretch>
              <a:fillRect/>
            </a:stretch>
          </p:blipFill>
          <p:spPr bwMode="auto">
            <a:xfrm>
              <a:off x="683568" y="2636912"/>
              <a:ext cx="836040" cy="1128254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>
              <a:stCxn id="5" idx="2"/>
            </p:cNvCxnSpPr>
            <p:nvPr/>
          </p:nvCxnSpPr>
          <p:spPr>
            <a:xfrm flipH="1">
              <a:off x="1043608" y="3765166"/>
              <a:ext cx="57980" cy="1464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39552" y="5157192"/>
              <a:ext cx="504056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3608" y="5157192"/>
              <a:ext cx="36004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23528" y="3861048"/>
              <a:ext cx="72008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43608" y="4149080"/>
              <a:ext cx="648072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46" name="Picture 2" descr="http://www.clipartbest.com/cliparts/bTy/E5o/bTyE5odn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1" y="4653136"/>
              <a:ext cx="1396921" cy="1008112"/>
            </a:xfrm>
            <a:prstGeom prst="rect">
              <a:avLst/>
            </a:prstGeom>
            <a:noFill/>
          </p:spPr>
        </p:pic>
      </p:grpSp>
      <p:sp>
        <p:nvSpPr>
          <p:cNvPr id="24" name="TextBox 23"/>
          <p:cNvSpPr txBox="1"/>
          <p:nvPr/>
        </p:nvSpPr>
        <p:spPr>
          <a:xfrm>
            <a:off x="179512" y="1628800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 smtClean="0">
                <a:latin typeface="Comic Sans MS" pitchFamily="66" charset="0"/>
              </a:rPr>
              <a:t>Random Sampling</a:t>
            </a:r>
            <a:endParaRPr lang="en-GB" sz="4400" b="1" u="sng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5696" y="28529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Comic Sans MS" pitchFamily="66" charset="0"/>
              </a:rPr>
              <a:t>I’ll put names in a hat and  I’ll pull out 50.</a:t>
            </a:r>
            <a:endParaRPr lang="en-GB" i="1" dirty="0">
              <a:latin typeface="Comic Sans MS" pitchFamily="66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1835696" y="2780928"/>
            <a:ext cx="2664296" cy="720080"/>
          </a:xfrm>
          <a:prstGeom prst="wedgeRoundRectCallout">
            <a:avLst>
              <a:gd name="adj1" fmla="val -71545"/>
              <a:gd name="adj2" fmla="val 530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483424" y="3717032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6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436096" y="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itchFamily="66" charset="0"/>
              </a:rPr>
              <a:t>Population</a:t>
            </a:r>
            <a:endParaRPr lang="en-GB" sz="2800" b="1" u="sng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36096" y="3212976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itchFamily="66" charset="0"/>
              </a:rPr>
              <a:t>Sample</a:t>
            </a:r>
            <a:endParaRPr lang="en-GB" sz="28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55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latin typeface="Comic Sans MS" pitchFamily="66" charset="0"/>
              </a:rPr>
              <a:t>Systematic Sampling</a:t>
            </a:r>
            <a:endParaRPr lang="en-GB" sz="4000" b="1" u="sng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3424" y="576064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1520" y="2636912"/>
            <a:ext cx="1368152" cy="3528392"/>
            <a:chOff x="323528" y="2636912"/>
            <a:chExt cx="1368152" cy="3528392"/>
          </a:xfrm>
        </p:grpSpPr>
        <p:pic>
          <p:nvPicPr>
            <p:cNvPr id="8" name="Picture 2" descr="http://www.newham.gov.uk/PublishingImages/News/Ensuring-access-to-sport-for-all.jpg"/>
            <p:cNvPicPr>
              <a:picLocks noChangeAspect="1" noChangeArrowheads="1"/>
            </p:cNvPicPr>
            <p:nvPr/>
          </p:nvPicPr>
          <p:blipFill>
            <a:blip r:embed="rId3" cstate="print"/>
            <a:srcRect l="87402" t="6047" r="5512" b="75591"/>
            <a:stretch>
              <a:fillRect/>
            </a:stretch>
          </p:blipFill>
          <p:spPr bwMode="auto">
            <a:xfrm>
              <a:off x="683568" y="2636912"/>
              <a:ext cx="836040" cy="1128254"/>
            </a:xfrm>
            <a:prstGeom prst="rect">
              <a:avLst/>
            </a:prstGeom>
            <a:noFill/>
          </p:spPr>
        </p:pic>
        <p:cxnSp>
          <p:nvCxnSpPr>
            <p:cNvPr id="9" name="Straight Connector 8"/>
            <p:cNvCxnSpPr>
              <a:stCxn id="8" idx="2"/>
            </p:cNvCxnSpPr>
            <p:nvPr/>
          </p:nvCxnSpPr>
          <p:spPr>
            <a:xfrm flipH="1">
              <a:off x="1043608" y="3765166"/>
              <a:ext cx="57980" cy="1464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39552" y="5157192"/>
              <a:ext cx="504056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43608" y="5157192"/>
              <a:ext cx="36004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3528" y="3861048"/>
              <a:ext cx="72008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43608" y="4149080"/>
              <a:ext cx="648072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483424" y="3717032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35696" y="2492896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Comic Sans MS" pitchFamily="66" charset="0"/>
              </a:rPr>
              <a:t>I’ll split the years up and put names in alphabetical order. I’ll pick every 5</a:t>
            </a:r>
            <a:r>
              <a:rPr lang="en-GB" i="1" baseline="30000" dirty="0" smtClean="0">
                <a:latin typeface="Comic Sans MS" pitchFamily="66" charset="0"/>
              </a:rPr>
              <a:t>th</a:t>
            </a:r>
            <a:r>
              <a:rPr lang="en-GB" i="1" dirty="0" smtClean="0">
                <a:latin typeface="Comic Sans MS" pitchFamily="66" charset="0"/>
              </a:rPr>
              <a:t> person in each list.</a:t>
            </a:r>
            <a:endParaRPr lang="en-GB" i="1" dirty="0">
              <a:latin typeface="Comic Sans MS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763688" y="2420888"/>
            <a:ext cx="2520280" cy="1584176"/>
          </a:xfrm>
          <a:prstGeom prst="wedgeRoundRectCallout">
            <a:avLst>
              <a:gd name="adj1" fmla="val -69438"/>
              <a:gd name="adj2" fmla="val 168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75656" y="4797152"/>
            <a:ext cx="1008112" cy="123110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Year 9</a:t>
            </a:r>
          </a:p>
          <a:p>
            <a:r>
              <a:rPr lang="en-GB" sz="1400" dirty="0" err="1" smtClean="0">
                <a:latin typeface="Comic Sans MS" pitchFamily="66" charset="0"/>
              </a:rPr>
              <a:t>Ashraf</a:t>
            </a:r>
            <a:endParaRPr lang="en-GB" sz="1400" dirty="0" smtClean="0">
              <a:latin typeface="Comic Sans MS" pitchFamily="66" charset="0"/>
            </a:endParaRPr>
          </a:p>
          <a:p>
            <a:r>
              <a:rPr lang="en-GB" sz="1400" dirty="0" smtClean="0">
                <a:latin typeface="Comic Sans MS" pitchFamily="66" charset="0"/>
              </a:rPr>
              <a:t>.........</a:t>
            </a:r>
          </a:p>
          <a:p>
            <a:r>
              <a:rPr lang="en-GB" sz="1400" dirty="0" smtClean="0">
                <a:latin typeface="Comic Sans MS" pitchFamily="66" charset="0"/>
              </a:rPr>
              <a:t>.........</a:t>
            </a:r>
          </a:p>
          <a:p>
            <a:r>
              <a:rPr lang="en-GB" sz="1400" dirty="0" smtClean="0">
                <a:latin typeface="Comic Sans MS" pitchFamily="66" charset="0"/>
              </a:rPr>
              <a:t>.........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itchFamily="66" charset="0"/>
              </a:rPr>
              <a:t>Population</a:t>
            </a:r>
            <a:endParaRPr lang="en-GB" sz="2800" b="1" u="sng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3212976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itchFamily="66" charset="0"/>
              </a:rPr>
              <a:t>Sample</a:t>
            </a:r>
            <a:endParaRPr lang="en-GB" sz="28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55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latin typeface="Comic Sans MS" pitchFamily="66" charset="0"/>
              </a:rPr>
              <a:t>Stratified Sampling</a:t>
            </a:r>
            <a:endParaRPr lang="en-GB" sz="4000" b="1" u="sng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2636912"/>
            <a:ext cx="1368152" cy="3528392"/>
            <a:chOff x="323528" y="2636912"/>
            <a:chExt cx="1368152" cy="3528392"/>
          </a:xfrm>
        </p:grpSpPr>
        <p:pic>
          <p:nvPicPr>
            <p:cNvPr id="7" name="Picture 2" descr="http://www.newham.gov.uk/PublishingImages/News/Ensuring-access-to-sport-for-all.jpg"/>
            <p:cNvPicPr>
              <a:picLocks noChangeAspect="1" noChangeArrowheads="1"/>
            </p:cNvPicPr>
            <p:nvPr/>
          </p:nvPicPr>
          <p:blipFill>
            <a:blip r:embed="rId3" cstate="print"/>
            <a:srcRect l="87402" t="6047" r="5512" b="75591"/>
            <a:stretch>
              <a:fillRect/>
            </a:stretch>
          </p:blipFill>
          <p:spPr bwMode="auto">
            <a:xfrm>
              <a:off x="683568" y="2636912"/>
              <a:ext cx="836040" cy="1128254"/>
            </a:xfrm>
            <a:prstGeom prst="rect">
              <a:avLst/>
            </a:prstGeom>
            <a:noFill/>
          </p:spPr>
        </p:pic>
        <p:cxnSp>
          <p:nvCxnSpPr>
            <p:cNvPr id="8" name="Straight Connector 7"/>
            <p:cNvCxnSpPr>
              <a:stCxn id="7" idx="2"/>
            </p:cNvCxnSpPr>
            <p:nvPr/>
          </p:nvCxnSpPr>
          <p:spPr>
            <a:xfrm flipH="1">
              <a:off x="1043608" y="3765166"/>
              <a:ext cx="57980" cy="1464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39552" y="5157192"/>
              <a:ext cx="504056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43608" y="5157192"/>
              <a:ext cx="36004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3528" y="3861048"/>
              <a:ext cx="72008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43608" y="4149080"/>
              <a:ext cx="648072" cy="6480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835696" y="249289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Comic Sans MS" pitchFamily="66" charset="0"/>
              </a:rPr>
              <a:t>I want the sample proportions to match the population proportions.</a:t>
            </a:r>
            <a:endParaRPr lang="en-GB" i="1" dirty="0">
              <a:latin typeface="Comic Sans MS" pitchFamily="66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763688" y="2420888"/>
            <a:ext cx="2520280" cy="1296144"/>
          </a:xfrm>
          <a:prstGeom prst="wedgeRoundRectCallout">
            <a:avLst>
              <a:gd name="adj1" fmla="val -69980"/>
              <a:gd name="adj2" fmla="val 2526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483424" y="576064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75656" y="4797152"/>
            <a:ext cx="1224136" cy="116955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Relative</a:t>
            </a:r>
          </a:p>
          <a:p>
            <a:r>
              <a:rPr lang="en-GB" sz="1400" dirty="0" smtClean="0">
                <a:latin typeface="Comic Sans MS" pitchFamily="66" charset="0"/>
              </a:rPr>
              <a:t>Frequencies</a:t>
            </a:r>
          </a:p>
          <a:p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  <a:p>
            <a:endParaRPr lang="en-GB" sz="1400" dirty="0" smtClean="0">
              <a:latin typeface="Comic Sans MS" pitchFamily="66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483424" y="3717032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13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436096" y="0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itchFamily="66" charset="0"/>
              </a:rPr>
              <a:t>Population</a:t>
            </a:r>
            <a:endParaRPr lang="en-GB" sz="2800" b="1" u="sng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3212976"/>
            <a:ext cx="3707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itchFamily="66" charset="0"/>
              </a:rPr>
              <a:t>Sample</a:t>
            </a:r>
            <a:endParaRPr lang="en-GB" sz="28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3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88913"/>
            <a:ext cx="5310188" cy="981075"/>
          </a:xfrm>
          <a:prstGeom prst="roundRect">
            <a:avLst>
              <a:gd name="adj" fmla="val 43579"/>
            </a:avLst>
          </a:prstGeom>
          <a:solidFill>
            <a:srgbClr val="FF0066"/>
          </a:solidFill>
          <a:ln w="63500">
            <a:solidFill>
              <a:srgbClr val="5B0091"/>
            </a:solidFill>
            <a:round/>
          </a:ln>
        </p:spPr>
        <p:txBody>
          <a:bodyPr>
            <a:noAutofit/>
          </a:bodyPr>
          <a:lstStyle/>
          <a:p>
            <a:pPr algn="ctr" eaLnBrk="0" hangingPunct="0"/>
            <a:r>
              <a:rPr lang="en-GB" sz="6000" b="1" dirty="0" smtClean="0">
                <a:solidFill>
                  <a:schemeClr val="bg1"/>
                </a:solidFill>
              </a:rPr>
              <a:t>Activate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55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>
                <a:latin typeface="Comic Sans MS" pitchFamily="66" charset="0"/>
              </a:rPr>
              <a:t>Stratified Sampling</a:t>
            </a:r>
            <a:endParaRPr lang="en-GB" sz="4000" b="1" u="sng" dirty="0">
              <a:latin typeface="Comic Sans MS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67544" y="2132856"/>
          <a:ext cx="3660576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0104"/>
                <a:gridCol w="2590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Year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Number</a:t>
                      </a:r>
                      <a:r>
                        <a:rPr lang="en-GB" b="1" u="sng" baseline="0" dirty="0" smtClean="0">
                          <a:latin typeface="Comic Sans MS" pitchFamily="66" charset="0"/>
                        </a:rPr>
                        <a:t> of Students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7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8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9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125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11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140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Total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sng" dirty="0" smtClean="0">
                          <a:latin typeface="Comic Sans MS" pitchFamily="66" charset="0"/>
                        </a:rPr>
                        <a:t>550</a:t>
                      </a:r>
                      <a:endParaRPr lang="en-GB" sz="2400" b="1" u="sng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139952" y="2132856"/>
          <a:ext cx="232792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7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u="sng" dirty="0" smtClean="0">
                          <a:latin typeface="Comic Sans MS" pitchFamily="66" charset="0"/>
                        </a:rPr>
                        <a:t>Relative Frequency</a:t>
                      </a:r>
                      <a:endParaRPr lang="en-GB" b="1" u="sng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39952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80 ÷ 550 = </a:t>
            </a:r>
            <a:r>
              <a:rPr lang="en-GB" b="1" dirty="0" smtClean="0">
                <a:latin typeface="Comic Sans MS" pitchFamily="66" charset="0"/>
              </a:rPr>
              <a:t>0.145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85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90 ÷ 550 = </a:t>
            </a:r>
            <a:r>
              <a:rPr lang="en-GB" b="1" dirty="0" smtClean="0">
                <a:latin typeface="Comic Sans MS" pitchFamily="66" charset="0"/>
              </a:rPr>
              <a:t>0.164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32849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115 ÷ 550 = </a:t>
            </a:r>
            <a:r>
              <a:rPr lang="en-GB" b="1" dirty="0" smtClean="0">
                <a:latin typeface="Comic Sans MS" pitchFamily="66" charset="0"/>
              </a:rPr>
              <a:t>0.21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364502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125 ÷ 550 = </a:t>
            </a:r>
            <a:r>
              <a:rPr lang="en-GB" b="1" dirty="0" smtClean="0">
                <a:latin typeface="Comic Sans MS" pitchFamily="66" charset="0"/>
              </a:rPr>
              <a:t>0.227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005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140 ÷ 550 = </a:t>
            </a:r>
            <a:r>
              <a:rPr lang="en-GB" b="1" dirty="0" smtClean="0">
                <a:latin typeface="Comic Sans MS" pitchFamily="66" charset="0"/>
              </a:rPr>
              <a:t>0.255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MANAGE_ASSETS" val="FALSE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935</Words>
  <Application>Microsoft Office PowerPoint</Application>
  <PresentationFormat>On-screen Show (4:3)</PresentationFormat>
  <Paragraphs>348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11/02/2015</vt:lpstr>
      <vt:lpstr>PowerPoint Presentation</vt:lpstr>
      <vt:lpstr>Activate</vt:lpstr>
      <vt:lpstr>Demonstrate</vt:lpstr>
      <vt:lpstr>Activate</vt:lpstr>
      <vt:lpstr>Activate</vt:lpstr>
      <vt:lpstr>Activate</vt:lpstr>
      <vt:lpstr>Activate</vt:lpstr>
      <vt:lpstr>Activate</vt:lpstr>
      <vt:lpstr>Activate</vt:lpstr>
      <vt:lpstr>Activate</vt:lpstr>
      <vt:lpstr>Activate</vt:lpstr>
      <vt:lpstr>Activate</vt:lpstr>
      <vt:lpstr>Activate</vt:lpstr>
      <vt:lpstr>Demonstrate</vt:lpstr>
      <vt:lpstr>Plenary</vt:lpstr>
      <vt:lpstr>Plenary</vt:lpstr>
    </vt:vector>
  </TitlesOfParts>
  <Company>Djanogly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That:</dc:title>
  <dc:creator>James Evans</dc:creator>
  <cp:lastModifiedBy>-</cp:lastModifiedBy>
  <cp:revision>72</cp:revision>
  <dcterms:created xsi:type="dcterms:W3CDTF">2010-05-16T21:17:31Z</dcterms:created>
  <dcterms:modified xsi:type="dcterms:W3CDTF">2015-02-11T09:40:30Z</dcterms:modified>
</cp:coreProperties>
</file>